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403" r:id="rId2"/>
    <p:sldId id="491" r:id="rId3"/>
    <p:sldId id="492" r:id="rId4"/>
    <p:sldId id="499" r:id="rId5"/>
    <p:sldId id="505" r:id="rId6"/>
    <p:sldId id="493" r:id="rId7"/>
    <p:sldId id="494" r:id="rId8"/>
    <p:sldId id="495" r:id="rId9"/>
    <p:sldId id="496" r:id="rId10"/>
    <p:sldId id="497" r:id="rId11"/>
    <p:sldId id="498" r:id="rId12"/>
    <p:sldId id="506" r:id="rId13"/>
    <p:sldId id="503" r:id="rId14"/>
    <p:sldId id="504" r:id="rId15"/>
    <p:sldId id="508" r:id="rId16"/>
    <p:sldId id="509" r:id="rId17"/>
    <p:sldId id="510" r:id="rId18"/>
    <p:sldId id="377" r:id="rId19"/>
  </p:sldIdLst>
  <p:sldSz cx="9144000" cy="6858000" type="screen4x3"/>
  <p:notesSz cx="6950075" cy="9236075"/>
  <p:defaultTextStyle>
    <a:defPPr>
      <a:defRPr lang="en-GB"/>
    </a:defPPr>
    <a:lvl1pPr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mn-cs"/>
      </a:defRPr>
    </a:lvl1pPr>
    <a:lvl2pPr marL="742950" indent="-285750"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mn-cs"/>
      </a:defRPr>
    </a:lvl2pPr>
    <a:lvl3pPr marL="11430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mn-cs"/>
      </a:defRPr>
    </a:lvl3pPr>
    <a:lvl4pPr marL="16002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mn-cs"/>
      </a:defRPr>
    </a:lvl4pPr>
    <a:lvl5pPr marL="20574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n-ea"/>
        <a:cs typeface="+mn-cs"/>
      </a:defRPr>
    </a:lvl5pPr>
    <a:lvl6pPr marL="2286000" algn="l" defTabSz="914400" rtl="0" eaLnBrk="1" latinLnBrk="0" hangingPunct="1">
      <a:defRPr sz="2400" kern="1200">
        <a:solidFill>
          <a:schemeClr val="bg1"/>
        </a:solidFill>
        <a:latin typeface="Arial" panose="020B0604020202020204" pitchFamily="34" charset="0"/>
        <a:ea typeface="+mn-ea"/>
        <a:cs typeface="+mn-cs"/>
      </a:defRPr>
    </a:lvl6pPr>
    <a:lvl7pPr marL="2743200" algn="l" defTabSz="914400" rtl="0" eaLnBrk="1" latinLnBrk="0" hangingPunct="1">
      <a:defRPr sz="2400" kern="1200">
        <a:solidFill>
          <a:schemeClr val="bg1"/>
        </a:solidFill>
        <a:latin typeface="Arial" panose="020B0604020202020204" pitchFamily="34" charset="0"/>
        <a:ea typeface="+mn-ea"/>
        <a:cs typeface="+mn-cs"/>
      </a:defRPr>
    </a:lvl7pPr>
    <a:lvl8pPr marL="3200400" algn="l" defTabSz="914400" rtl="0" eaLnBrk="1" latinLnBrk="0" hangingPunct="1">
      <a:defRPr sz="2400" kern="1200">
        <a:solidFill>
          <a:schemeClr val="bg1"/>
        </a:solidFill>
        <a:latin typeface="Arial" panose="020B0604020202020204" pitchFamily="34" charset="0"/>
        <a:ea typeface="+mn-ea"/>
        <a:cs typeface="+mn-cs"/>
      </a:defRPr>
    </a:lvl8pPr>
    <a:lvl9pPr marL="3657600" algn="l" defTabSz="914400" rtl="0" eaLnBrk="1" latinLnBrk="0" hangingPunct="1">
      <a:defRPr sz="24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EEA8"/>
    <a:srgbClr val="0066FF"/>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9CDE6-2E23-48DF-B8AC-5385CF9BE6AE}" v="163" dt="2019-04-27T18:50:08.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592" autoAdjust="0"/>
  </p:normalViewPr>
  <p:slideViewPr>
    <p:cSldViewPr>
      <p:cViewPr varScale="1">
        <p:scale>
          <a:sx n="114" d="100"/>
          <a:sy n="114" d="100"/>
        </p:scale>
        <p:origin x="2104"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panose="02020603050405020304" pitchFamily="18" charset="0"/>
              <a:buNone/>
              <a:defRPr sz="1200">
                <a:solidFill>
                  <a:srgbClr val="000000"/>
                </a:solidFill>
                <a:latin typeface="Arial" charset="0"/>
              </a:defRPr>
            </a:lvl1pPr>
          </a:lstStyle>
          <a:p>
            <a:pPr>
              <a:defRPr/>
            </a:pPr>
            <a:endParaRPr lang="en-US" altLang="en-US"/>
          </a:p>
        </p:txBody>
      </p:sp>
      <p:sp>
        <p:nvSpPr>
          <p:cNvPr id="210947" name="Rectangle 3"/>
          <p:cNvSpPr>
            <a:spLocks noGrp="1" noChangeArrowheads="1"/>
          </p:cNvSpPr>
          <p:nvPr>
            <p:ph type="dt" sz="quarter"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000000"/>
                </a:solidFill>
                <a:latin typeface="Arial" charset="0"/>
              </a:defRPr>
            </a:lvl1pPr>
          </a:lstStyle>
          <a:p>
            <a:pPr>
              <a:defRPr/>
            </a:pPr>
            <a:endParaRPr lang="en-US" altLang="en-US"/>
          </a:p>
        </p:txBody>
      </p:sp>
      <p:sp>
        <p:nvSpPr>
          <p:cNvPr id="210948" name="Rectangle 4"/>
          <p:cNvSpPr>
            <a:spLocks noGrp="1" noChangeArrowheads="1"/>
          </p:cNvSpPr>
          <p:nvPr>
            <p:ph type="ftr" sz="quarter" idx="2"/>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panose="02020603050405020304" pitchFamily="18" charset="0"/>
              <a:buNone/>
              <a:defRPr sz="1200">
                <a:solidFill>
                  <a:srgbClr val="000000"/>
                </a:solidFill>
                <a:latin typeface="Arial" charset="0"/>
              </a:defRPr>
            </a:lvl1pPr>
          </a:lstStyle>
          <a:p>
            <a:pPr>
              <a:defRPr/>
            </a:pPr>
            <a:endParaRPr lang="en-US" altLang="en-US"/>
          </a:p>
        </p:txBody>
      </p:sp>
      <p:sp>
        <p:nvSpPr>
          <p:cNvPr id="210949" name="Rectangle 5"/>
          <p:cNvSpPr>
            <a:spLocks noGrp="1" noChangeArrowheads="1"/>
          </p:cNvSpPr>
          <p:nvPr>
            <p:ph type="sldNum" sz="quarter" idx="3"/>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000000"/>
                </a:solidFill>
              </a:defRPr>
            </a:lvl1pPr>
          </a:lstStyle>
          <a:p>
            <a:fld id="{6014C7DE-F0D0-4ACA-AEF6-D8B6B34969EF}" type="slidenum">
              <a:rPr lang="en-US" altLang="en-US"/>
              <a:pPr/>
              <a:t>‹#›</a:t>
            </a:fld>
            <a:endParaRPr lang="en-US" altLang="en-US"/>
          </a:p>
        </p:txBody>
      </p:sp>
    </p:spTree>
    <p:extLst>
      <p:ext uri="{BB962C8B-B14F-4D97-AF65-F5344CB8AC3E}">
        <p14:creationId xmlns:p14="http://schemas.microsoft.com/office/powerpoint/2010/main" val="131746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6950075" cy="923607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2"/>
          <p:cNvSpPr>
            <a:spLocks noGrp="1" noChangeArrowheads="1"/>
          </p:cNvSpPr>
          <p:nvPr>
            <p:ph type="hdr"/>
          </p:nvPr>
        </p:nvSpPr>
        <p:spPr bwMode="auto">
          <a:xfrm>
            <a:off x="0" y="0"/>
            <a:ext cx="3009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5" tIns="47338" rIns="91035" bIns="47338" numCol="1" anchor="t" anchorCtr="0" compatLnSpc="1">
            <a:prstTxWarp prst="textNoShape">
              <a:avLst/>
            </a:prstTxWarp>
          </a:bodyPr>
          <a:lstStyle>
            <a:lvl1pPr defTabSz="461963">
              <a:buClr>
                <a:srgbClr val="000000"/>
              </a:buClr>
              <a:buSzPct val="100000"/>
              <a:buFont typeface="Times New Roman" panose="02020603050405020304" pitchFamily="18" charset="0"/>
              <a:buNone/>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Arial" charset="0"/>
              </a:defRPr>
            </a:lvl1pPr>
          </a:lstStyle>
          <a:p>
            <a:pPr>
              <a:defRPr/>
            </a:pPr>
            <a:endParaRPr lang="en-US" altLang="en-US"/>
          </a:p>
        </p:txBody>
      </p:sp>
      <p:sp>
        <p:nvSpPr>
          <p:cNvPr id="3075" name="Rectangle 3"/>
          <p:cNvSpPr>
            <a:spLocks noGrp="1" noChangeArrowheads="1"/>
          </p:cNvSpPr>
          <p:nvPr>
            <p:ph type="dt"/>
          </p:nvPr>
        </p:nvSpPr>
        <p:spPr bwMode="auto">
          <a:xfrm>
            <a:off x="3937000" y="0"/>
            <a:ext cx="3009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5" tIns="47338" rIns="91035" bIns="47338" numCol="1" anchor="t" anchorCtr="0" compatLnSpc="1">
            <a:prstTxWarp prst="textNoShape">
              <a:avLst/>
            </a:prstTxWarp>
          </a:bodyPr>
          <a:lstStyle>
            <a:lvl1pPr algn="r" defTabSz="461963">
              <a:buClr>
                <a:srgbClr val="000000"/>
              </a:buClr>
              <a:buSzPct val="100000"/>
              <a:buFont typeface="Times New Roman" panose="02020603050405020304" pitchFamily="18" charset="0"/>
              <a:buNone/>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Arial" charset="0"/>
              </a:defRPr>
            </a:lvl1pPr>
          </a:lstStyle>
          <a:p>
            <a:pPr>
              <a:defRPr/>
            </a:pPr>
            <a:endParaRPr lang="en-US" altLang="en-US"/>
          </a:p>
        </p:txBody>
      </p:sp>
      <p:sp>
        <p:nvSpPr>
          <p:cNvPr id="23557" name="Rectangle 4"/>
          <p:cNvSpPr>
            <a:spLocks noGrp="1" noRot="1" noChangeAspect="1" noChangeArrowheads="1"/>
          </p:cNvSpPr>
          <p:nvPr>
            <p:ph type="sldImg"/>
          </p:nvPr>
        </p:nvSpPr>
        <p:spPr bwMode="auto">
          <a:xfrm>
            <a:off x="1165225" y="692150"/>
            <a:ext cx="4616450" cy="34623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p:cNvSpPr>
            <a:spLocks noGrp="1" noChangeArrowheads="1"/>
          </p:cNvSpPr>
          <p:nvPr>
            <p:ph type="body"/>
          </p:nvPr>
        </p:nvSpPr>
        <p:spPr bwMode="auto">
          <a:xfrm>
            <a:off x="695325" y="4387850"/>
            <a:ext cx="5557838" cy="415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5" tIns="47338" rIns="91035" bIns="47338" numCol="1" anchor="t" anchorCtr="0" compatLnSpc="1">
            <a:prstTxWarp prst="textNoShape">
              <a:avLst/>
            </a:prstTxWarp>
          </a:bodyPr>
          <a:lstStyle/>
          <a:p>
            <a:pPr lvl="0"/>
            <a:endParaRPr lang="en-US" altLang="en-US" noProof="0"/>
          </a:p>
        </p:txBody>
      </p:sp>
      <p:sp>
        <p:nvSpPr>
          <p:cNvPr id="3078" name="Rectangle 6"/>
          <p:cNvSpPr>
            <a:spLocks noGrp="1" noChangeArrowheads="1"/>
          </p:cNvSpPr>
          <p:nvPr>
            <p:ph type="ftr"/>
          </p:nvPr>
        </p:nvSpPr>
        <p:spPr bwMode="auto">
          <a:xfrm>
            <a:off x="0" y="8772525"/>
            <a:ext cx="3009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5" tIns="47338" rIns="91035" bIns="47338" numCol="1" anchor="b" anchorCtr="0" compatLnSpc="1">
            <a:prstTxWarp prst="textNoShape">
              <a:avLst/>
            </a:prstTxWarp>
          </a:bodyPr>
          <a:lstStyle>
            <a:lvl1pPr defTabSz="461963">
              <a:buClr>
                <a:srgbClr val="000000"/>
              </a:buClr>
              <a:buSzPct val="100000"/>
              <a:buFont typeface="Times New Roman" panose="02020603050405020304" pitchFamily="18" charset="0"/>
              <a:buNone/>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Arial" charset="0"/>
              </a:defRPr>
            </a:lvl1pPr>
          </a:lstStyle>
          <a:p>
            <a:pPr>
              <a:defRPr/>
            </a:pPr>
            <a:endParaRPr lang="en-US" altLang="en-US"/>
          </a:p>
        </p:txBody>
      </p:sp>
      <p:sp>
        <p:nvSpPr>
          <p:cNvPr id="3079" name="Rectangle 7"/>
          <p:cNvSpPr>
            <a:spLocks noGrp="1" noChangeArrowheads="1"/>
          </p:cNvSpPr>
          <p:nvPr>
            <p:ph type="sldNum"/>
          </p:nvPr>
        </p:nvSpPr>
        <p:spPr bwMode="auto">
          <a:xfrm>
            <a:off x="3937000" y="8772525"/>
            <a:ext cx="3009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5" tIns="47338" rIns="91035" bIns="47338" numCol="1" anchor="b" anchorCtr="0" compatLnSpc="1">
            <a:prstTxWarp prst="textNoShape">
              <a:avLst/>
            </a:prstTxWarp>
          </a:bodyPr>
          <a:lstStyle>
            <a:lvl1pPr algn="r" defTabSz="461963">
              <a:buClr>
                <a:srgbClr val="000000"/>
              </a:buClr>
              <a:buSzPct val="100000"/>
              <a:buFont typeface="Times New Roman" panose="02020603050405020304" pitchFamily="18" charset="0"/>
              <a:buNone/>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defRPr>
            </a:lvl1pPr>
          </a:lstStyle>
          <a:p>
            <a:fld id="{2658E5E7-1FFB-4DD9-B812-E43EFC7DC56E}" type="slidenum">
              <a:rPr lang="en-US" altLang="en-US"/>
              <a:pPr/>
              <a:t>‹#›</a:t>
            </a:fld>
            <a:endParaRPr lang="en-US" altLang="en-US"/>
          </a:p>
        </p:txBody>
      </p:sp>
    </p:spTree>
    <p:extLst>
      <p:ext uri="{BB962C8B-B14F-4D97-AF65-F5344CB8AC3E}">
        <p14:creationId xmlns:p14="http://schemas.microsoft.com/office/powerpoint/2010/main" val="11147471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ongress.gov/bill/116th-congress/house-resolution/109/tex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solidFill>
                  <a:srgbClr val="002060"/>
                </a:solidFill>
                <a:latin typeface="Garamond" panose="02020404030301010803" pitchFamily="18" charset="0"/>
              </a:rPr>
              <a:t>The Green New Deal (GND) is getting increasing attention in the public conversation regarding climate action. Discussion of this topic can be very hyperbolic. It is important to take the time to read the </a:t>
            </a:r>
            <a:r>
              <a:rPr lang="en-US" dirty="0">
                <a:solidFill>
                  <a:srgbClr val="002060"/>
                </a:solidFill>
                <a:latin typeface="Garamond" panose="02020404030301010803" pitchFamily="18" charset="0"/>
                <a:hlinkClick r:id="rId3">
                  <a:extLst>
                    <a:ext uri="{A12FA001-AC4F-418D-AE19-62706E023703}">
                      <ahyp:hlinkClr xmlns:ahyp="http://schemas.microsoft.com/office/drawing/2018/hyperlinkcolor" val="tx"/>
                    </a:ext>
                  </a:extLst>
                </a:hlinkClick>
              </a:rPr>
              <a:t>actual Congressional resolution</a:t>
            </a:r>
            <a:r>
              <a:rPr lang="en-US" dirty="0">
                <a:solidFill>
                  <a:srgbClr val="002060"/>
                </a:solidFill>
                <a:latin typeface="Garamond" panose="02020404030301010803" pitchFamily="18" charset="0"/>
              </a:rPr>
              <a:t>, for which the preamble lays out a number of scientific &amp; economic facts as well as careful forecasts with regard to climate impact. The resolution also advances strategies (e.g., modernization of buildings to maximize energy efficiency; accelerated development of zero-emission vehicles; afforestation) that should unite Americans, whatever their political worldview.</a:t>
            </a:r>
          </a:p>
        </p:txBody>
      </p:sp>
      <p:sp>
        <p:nvSpPr>
          <p:cNvPr id="4" name="Slide Number Placeholder 3"/>
          <p:cNvSpPr>
            <a:spLocks noGrp="1"/>
          </p:cNvSpPr>
          <p:nvPr>
            <p:ph type="sldNum"/>
          </p:nvPr>
        </p:nvSpPr>
        <p:spPr/>
        <p:txBody>
          <a:bodyPr/>
          <a:lstStyle/>
          <a:p>
            <a:fld id="{2658E5E7-1FFB-4DD9-B812-E43EFC7DC56E}" type="slidenum">
              <a:rPr lang="en-US" altLang="en-US" smtClean="0"/>
              <a:pPr/>
              <a:t>3</a:t>
            </a:fld>
            <a:endParaRPr lang="en-US" altLang="en-US"/>
          </a:p>
        </p:txBody>
      </p:sp>
    </p:spTree>
    <p:extLst>
      <p:ext uri="{BB962C8B-B14F-4D97-AF65-F5344CB8AC3E}">
        <p14:creationId xmlns:p14="http://schemas.microsoft.com/office/powerpoint/2010/main" val="354585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0000"/>
                </a:solidFill>
                <a:effectLst/>
                <a:latin typeface="Times New Roman" pitchFamily="18" charset="0"/>
                <a:ea typeface="+mn-ea"/>
                <a:cs typeface="+mn-cs"/>
              </a:rPr>
              <a:t>In general, the GND resolution makes the case that the immense gravity and speed of climate change requires a response that is comparable in scale to this unprecedented challenge. The GND rightly alludes to past periods of American history where government and the private sector have together risen to address monumental emergencies, rightly notes that decarbonization needs to affect all sectors of the economy (and not just the electricity sector), and rightly points to the importance of paying special attention to the threats to vulnerable ecosystems and to frontline communities.</a:t>
            </a:r>
            <a:endParaRPr lang="en-US" dirty="0"/>
          </a:p>
        </p:txBody>
      </p:sp>
      <p:sp>
        <p:nvSpPr>
          <p:cNvPr id="4" name="Slide Number Placeholder 3"/>
          <p:cNvSpPr>
            <a:spLocks noGrp="1"/>
          </p:cNvSpPr>
          <p:nvPr>
            <p:ph type="sldNum"/>
          </p:nvPr>
        </p:nvSpPr>
        <p:spPr/>
        <p:txBody>
          <a:bodyPr/>
          <a:lstStyle/>
          <a:p>
            <a:fld id="{2658E5E7-1FFB-4DD9-B812-E43EFC7DC56E}" type="slidenum">
              <a:rPr lang="en-US" altLang="en-US" smtClean="0"/>
              <a:pPr/>
              <a:t>5</a:t>
            </a:fld>
            <a:endParaRPr lang="en-US" altLang="en-US"/>
          </a:p>
        </p:txBody>
      </p:sp>
    </p:spTree>
    <p:extLst>
      <p:ext uri="{BB962C8B-B14F-4D97-AF65-F5344CB8AC3E}">
        <p14:creationId xmlns:p14="http://schemas.microsoft.com/office/powerpoint/2010/main" val="65290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0000"/>
                </a:solidFill>
                <a:effectLst/>
                <a:latin typeface="Times New Roman" pitchFamily="18" charset="0"/>
                <a:ea typeface="+mn-ea"/>
                <a:cs typeface="+mn-cs"/>
              </a:rPr>
              <a:t>We have to be mindful that implementation of any kind of ambitious climate action plan needs to consider the consequences of the plan on the U.S. economy (including the national debt), and carefully models for the immense financial costs of climate inaction.   This issue particularly speaks to matters outside the traditional scope of environmental organizations (e.g., a potential federal job guarantee, federal provision of health care &amp; housing).</a:t>
            </a:r>
            <a:endParaRPr lang="en-US" dirty="0"/>
          </a:p>
        </p:txBody>
      </p:sp>
      <p:sp>
        <p:nvSpPr>
          <p:cNvPr id="4" name="Slide Number Placeholder 3"/>
          <p:cNvSpPr>
            <a:spLocks noGrp="1"/>
          </p:cNvSpPr>
          <p:nvPr>
            <p:ph type="sldNum"/>
          </p:nvPr>
        </p:nvSpPr>
        <p:spPr/>
        <p:txBody>
          <a:bodyPr/>
          <a:lstStyle/>
          <a:p>
            <a:fld id="{2658E5E7-1FFB-4DD9-B812-E43EFC7DC56E}" type="slidenum">
              <a:rPr lang="en-US" altLang="en-US" smtClean="0"/>
              <a:pPr/>
              <a:t>8</a:t>
            </a:fld>
            <a:endParaRPr lang="en-US" altLang="en-US"/>
          </a:p>
        </p:txBody>
      </p:sp>
    </p:spTree>
    <p:extLst>
      <p:ext uri="{BB962C8B-B14F-4D97-AF65-F5344CB8AC3E}">
        <p14:creationId xmlns:p14="http://schemas.microsoft.com/office/powerpoint/2010/main" val="157414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latin typeface="Garamond" panose="02020404030301010803" pitchFamily="18" charset="0"/>
              </a:rPr>
              <a:t>We need to make sure that all levels of government are creating evidence-based public policy that reduces barriers to sustainable economy entrepreneurs, particularly those in distressed rural and urban communities. These entrepreneurs have grown their businesses into successful companies and have been at the forefront of the rapid decarbonizing changes in the U.S. power and transportation sectors yet they often face obstacles posed by aging and legacy industries. We favor reducing barriers to these entrepreneurs over federal grant programs.</a:t>
            </a:r>
            <a:endParaRPr lang="en-US" dirty="0"/>
          </a:p>
        </p:txBody>
      </p:sp>
      <p:sp>
        <p:nvSpPr>
          <p:cNvPr id="4" name="Slide Number Placeholder 3"/>
          <p:cNvSpPr>
            <a:spLocks noGrp="1"/>
          </p:cNvSpPr>
          <p:nvPr>
            <p:ph type="sldNum"/>
          </p:nvPr>
        </p:nvSpPr>
        <p:spPr/>
        <p:txBody>
          <a:bodyPr/>
          <a:lstStyle/>
          <a:p>
            <a:fld id="{2658E5E7-1FFB-4DD9-B812-E43EFC7DC56E}" type="slidenum">
              <a:rPr lang="en-US" altLang="en-US" smtClean="0"/>
              <a:pPr/>
              <a:t>9</a:t>
            </a:fld>
            <a:endParaRPr lang="en-US" altLang="en-US"/>
          </a:p>
        </p:txBody>
      </p:sp>
    </p:spTree>
    <p:extLst>
      <p:ext uri="{BB962C8B-B14F-4D97-AF65-F5344CB8AC3E}">
        <p14:creationId xmlns:p14="http://schemas.microsoft.com/office/powerpoint/2010/main" val="41938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000000"/>
                </a:solidFill>
                <a:effectLst/>
                <a:latin typeface="Times New Roman" pitchFamily="18" charset="0"/>
                <a:ea typeface="+mn-ea"/>
                <a:cs typeface="+mn-cs"/>
              </a:rPr>
              <a:t>As we think about the local dimensions of the GND, note that HEC is working on decarbonization efforts in the power sector (by advancing solar energy), the transportation sector (by advancing mass transit &amp; greenways), and the agriculture sector (by advancing the plant-based economy).  We are very involved in adaptation efforts through our work on stormwater management and forest protection.  Last, HEC is deeply engaged in environmental justice initiatives in historically marginalized communities in Marion County and Lake County.</a:t>
            </a:r>
            <a:endParaRPr lang="en-US" dirty="0"/>
          </a:p>
        </p:txBody>
      </p:sp>
      <p:sp>
        <p:nvSpPr>
          <p:cNvPr id="4" name="Slide Number Placeholder 3"/>
          <p:cNvSpPr>
            <a:spLocks noGrp="1"/>
          </p:cNvSpPr>
          <p:nvPr>
            <p:ph type="sldNum"/>
          </p:nvPr>
        </p:nvSpPr>
        <p:spPr/>
        <p:txBody>
          <a:bodyPr/>
          <a:lstStyle/>
          <a:p>
            <a:fld id="{2658E5E7-1FFB-4DD9-B812-E43EFC7DC56E}" type="slidenum">
              <a:rPr lang="en-US" altLang="en-US" smtClean="0"/>
              <a:pPr/>
              <a:t>12</a:t>
            </a:fld>
            <a:endParaRPr lang="en-US" altLang="en-US"/>
          </a:p>
        </p:txBody>
      </p:sp>
    </p:spTree>
    <p:extLst>
      <p:ext uri="{BB962C8B-B14F-4D97-AF65-F5344CB8AC3E}">
        <p14:creationId xmlns:p14="http://schemas.microsoft.com/office/powerpoint/2010/main" val="406293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lvl1pPr defTabSz="461963">
              <a:spcBef>
                <a:spcPct val="30000"/>
              </a:spcBef>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1pPr>
            <a:lvl2pPr defTabSz="461963">
              <a:spcBef>
                <a:spcPct val="30000"/>
              </a:spcBef>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2pPr>
            <a:lvl3pPr defTabSz="461963">
              <a:spcBef>
                <a:spcPct val="30000"/>
              </a:spcBef>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3pPr>
            <a:lvl4pPr defTabSz="461963">
              <a:spcBef>
                <a:spcPct val="30000"/>
              </a:spcBef>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4pPr>
            <a:lvl5pPr defTabSz="461963">
              <a:spcBef>
                <a:spcPct val="30000"/>
              </a:spcBef>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5pPr>
            <a:lvl6pPr marL="2514600" indent="-228600" defTabSz="461963" eaLnBrk="0" fontAlgn="base" hangingPunct="0">
              <a:spcBef>
                <a:spcPct val="30000"/>
              </a:spcBef>
              <a:spcAft>
                <a:spcPct val="0"/>
              </a:spcAft>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6pPr>
            <a:lvl7pPr marL="2971800" indent="-228600" defTabSz="461963" eaLnBrk="0" fontAlgn="base" hangingPunct="0">
              <a:spcBef>
                <a:spcPct val="30000"/>
              </a:spcBef>
              <a:spcAft>
                <a:spcPct val="0"/>
              </a:spcAft>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7pPr>
            <a:lvl8pPr marL="3429000" indent="-228600" defTabSz="461963" eaLnBrk="0" fontAlgn="base" hangingPunct="0">
              <a:spcBef>
                <a:spcPct val="30000"/>
              </a:spcBef>
              <a:spcAft>
                <a:spcPct val="0"/>
              </a:spcAft>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8pPr>
            <a:lvl9pPr marL="3886200" indent="-228600" defTabSz="461963" eaLnBrk="0" fontAlgn="base" hangingPunct="0">
              <a:spcBef>
                <a:spcPct val="30000"/>
              </a:spcBef>
              <a:spcAft>
                <a:spcPct val="0"/>
              </a:spcAft>
              <a:buClr>
                <a:srgbClr val="000000"/>
              </a:buClr>
              <a:buSzPct val="100000"/>
              <a:buFont typeface="Times New Roman" panose="02020603050405020304" pitchFamily="18" charset="0"/>
              <a:tabLst>
                <a:tab pos="0" algn="l"/>
                <a:tab pos="925513" algn="l"/>
                <a:tab pos="1849438" algn="l"/>
                <a:tab pos="2774950" algn="l"/>
                <a:tab pos="3698875" algn="l"/>
                <a:tab pos="4624388" algn="l"/>
                <a:tab pos="5549900" algn="l"/>
                <a:tab pos="6473825" algn="l"/>
                <a:tab pos="7399338" algn="l"/>
                <a:tab pos="8324850" algn="l"/>
                <a:tab pos="9248775" algn="l"/>
                <a:tab pos="10174288" algn="l"/>
              </a:tabLst>
              <a:defRPr sz="1200">
                <a:solidFill>
                  <a:srgbClr val="000000"/>
                </a:solidFill>
                <a:latin typeface="Times New Roman" panose="02020603050405020304" pitchFamily="18" charset="0"/>
              </a:defRPr>
            </a:lvl9pPr>
          </a:lstStyle>
          <a:p>
            <a:pPr>
              <a:spcBef>
                <a:spcPct val="0"/>
              </a:spcBef>
            </a:pPr>
            <a:fld id="{29B2DF46-C1EC-48D0-902D-D7ACFFB751FE}"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3959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7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1513" cy="5264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3550"/>
            <a:ext cx="5676900" cy="5264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334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433513"/>
          </a:xfrm>
        </p:spPr>
        <p:txBody>
          <a:bodyPr/>
          <a:lstStyle/>
          <a:p>
            <a:r>
              <a:rPr lang="en-US"/>
              <a:t>Click to edit Master title style</a:t>
            </a:r>
          </a:p>
        </p:txBody>
      </p:sp>
    </p:spTree>
    <p:extLst>
      <p:ext uri="{BB962C8B-B14F-4D97-AF65-F5344CB8AC3E}">
        <p14:creationId xmlns:p14="http://schemas.microsoft.com/office/powerpoint/2010/main" val="317048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433513"/>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08413" cy="374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981200"/>
            <a:ext cx="3810000" cy="179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0650"/>
            <a:ext cx="3810000" cy="179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45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13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6412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8413" cy="374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810000" cy="374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11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74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510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77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045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280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685800" y="463550"/>
            <a:ext cx="7770813"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8" name="Rectangle 3"/>
          <p:cNvSpPr>
            <a:spLocks noGrp="1" noChangeArrowheads="1"/>
          </p:cNvSpPr>
          <p:nvPr>
            <p:ph type="body" idx="1"/>
          </p:nvPr>
        </p:nvSpPr>
        <p:spPr bwMode="auto">
          <a:xfrm>
            <a:off x="685800" y="1981200"/>
            <a:ext cx="7770813" cy="374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1657350"/>
            <a:ext cx="8763000" cy="2076450"/>
          </a:xfrm>
        </p:spPr>
        <p:txBody>
          <a:bodyPr/>
          <a:lstStyle/>
          <a:p>
            <a:pPr>
              <a:defRPr/>
            </a:pPr>
            <a:r>
              <a:rPr lang="en-US" sz="5400" b="1" dirty="0">
                <a:solidFill>
                  <a:schemeClr val="accent6">
                    <a:lumMod val="50000"/>
                  </a:schemeClr>
                </a:solidFill>
                <a:latin typeface="Garamond" panose="02020404030301010803" pitchFamily="18" charset="0"/>
              </a:rPr>
              <a:t>THE GREEN NEW DEAL:</a:t>
            </a:r>
            <a:br>
              <a:rPr lang="en-US" sz="5400" b="1" dirty="0">
                <a:solidFill>
                  <a:schemeClr val="accent6">
                    <a:lumMod val="50000"/>
                  </a:schemeClr>
                </a:solidFill>
                <a:latin typeface="Garamond" panose="02020404030301010803" pitchFamily="18" charset="0"/>
              </a:rPr>
            </a:br>
            <a:r>
              <a:rPr lang="en-US" sz="4000" b="1" dirty="0">
                <a:solidFill>
                  <a:schemeClr val="accent6">
                    <a:lumMod val="50000"/>
                  </a:schemeClr>
                </a:solidFill>
                <a:latin typeface="Garamond" panose="02020404030301010803" pitchFamily="18" charset="0"/>
              </a:rPr>
              <a:t>A HOOSIER PERSPECTIVE</a:t>
            </a:r>
          </a:p>
        </p:txBody>
      </p:sp>
      <p:sp>
        <p:nvSpPr>
          <p:cNvPr id="3" name="Subtitle 2"/>
          <p:cNvSpPr>
            <a:spLocks noGrp="1"/>
          </p:cNvSpPr>
          <p:nvPr>
            <p:ph type="subTitle" idx="1"/>
          </p:nvPr>
        </p:nvSpPr>
        <p:spPr/>
        <p:txBody>
          <a:bodyPr/>
          <a:lstStyle/>
          <a:p>
            <a:pPr>
              <a:defRPr/>
            </a:pPr>
            <a:r>
              <a:rPr lang="en-US" dirty="0">
                <a:solidFill>
                  <a:schemeClr val="accent6">
                    <a:lumMod val="50000"/>
                  </a:schemeClr>
                </a:solidFill>
                <a:latin typeface="Garamond" panose="02020404030301010803" pitchFamily="18" charset="0"/>
              </a:rPr>
              <a:t>Hoosier Environmental Council</a:t>
            </a:r>
          </a:p>
          <a:p>
            <a:pPr>
              <a:defRPr/>
            </a:pPr>
            <a:r>
              <a:rPr lang="en-US" dirty="0">
                <a:solidFill>
                  <a:schemeClr val="accent6">
                    <a:lumMod val="50000"/>
                  </a:schemeClr>
                </a:solidFill>
                <a:latin typeface="Garamond" panose="02020404030301010803" pitchFamily="18" charset="0"/>
              </a:rPr>
              <a:t>all. together. now.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A0D70-6083-4C36-9029-A4EB7E3B5A18}"/>
              </a:ext>
            </a:extLst>
          </p:cNvPr>
          <p:cNvSpPr txBox="1"/>
          <p:nvPr/>
        </p:nvSpPr>
        <p:spPr>
          <a:xfrm>
            <a:off x="304800" y="1114485"/>
            <a:ext cx="5029200" cy="4524315"/>
          </a:xfrm>
          <a:prstGeom prst="rect">
            <a:avLst/>
          </a:prstGeom>
          <a:noFill/>
        </p:spPr>
        <p:txBody>
          <a:bodyPr wrap="square" rtlCol="0">
            <a:spAutoFit/>
          </a:bodyPr>
          <a:lstStyle/>
          <a:p>
            <a:r>
              <a:rPr lang="en-US" dirty="0">
                <a:solidFill>
                  <a:srgbClr val="002060"/>
                </a:solidFill>
                <a:latin typeface="Garamond" panose="02020404030301010803" pitchFamily="18" charset="0"/>
              </a:rPr>
              <a:t>We have to ensure that the accelerated ramp-up of renewable energy maintains high levels of reliability of our electricity grid.</a:t>
            </a:r>
          </a:p>
          <a:p>
            <a:endParaRPr lang="en-US" dirty="0">
              <a:solidFill>
                <a:srgbClr val="002060"/>
              </a:solidFill>
              <a:latin typeface="Garamond" panose="02020404030301010803" pitchFamily="18" charset="0"/>
            </a:endParaRPr>
          </a:p>
          <a:p>
            <a:r>
              <a:rPr lang="en-US" dirty="0">
                <a:solidFill>
                  <a:srgbClr val="002060"/>
                </a:solidFill>
                <a:latin typeface="Garamond" panose="02020404030301010803" pitchFamily="18" charset="0"/>
              </a:rPr>
              <a:t>To this end, HEC supports:</a:t>
            </a:r>
          </a:p>
          <a:p>
            <a:pPr marL="342900" indent="-342900">
              <a:buFont typeface="Arial" panose="020B0604020202020204" pitchFamily="34" charset="0"/>
              <a:buChar char="•"/>
            </a:pPr>
            <a:r>
              <a:rPr lang="en-US" dirty="0">
                <a:solidFill>
                  <a:srgbClr val="002060"/>
                </a:solidFill>
                <a:latin typeface="Garamond" panose="02020404030301010803" pitchFamily="18" charset="0"/>
              </a:rPr>
              <a:t>the reinstatement of net metering</a:t>
            </a:r>
          </a:p>
          <a:p>
            <a:pPr marL="342900" indent="-342900">
              <a:buFont typeface="Arial" panose="020B0604020202020204" pitchFamily="34" charset="0"/>
              <a:buChar char="•"/>
            </a:pPr>
            <a:r>
              <a:rPr lang="en-US" dirty="0">
                <a:solidFill>
                  <a:srgbClr val="002060"/>
                </a:solidFill>
                <a:latin typeface="Garamond" panose="02020404030301010803" pitchFamily="18" charset="0"/>
              </a:rPr>
              <a:t>maintaining the power of the Indiana Utility Regulatory Commission to review all proposed projects and rate changes from monopoly utilities in the state.</a:t>
            </a:r>
          </a:p>
        </p:txBody>
      </p:sp>
      <p:sp>
        <p:nvSpPr>
          <p:cNvPr id="3" name="Title 1">
            <a:extLst>
              <a:ext uri="{FF2B5EF4-FFF2-40B4-BE49-F238E27FC236}">
                <a16:creationId xmlns:a16="http://schemas.microsoft.com/office/drawing/2014/main" id="{A7DA3A81-4F07-4550-9A37-0DDC7DA1CF14}"/>
              </a:ext>
            </a:extLst>
          </p:cNvPr>
          <p:cNvSpPr txBox="1">
            <a:spLocks/>
          </p:cNvSpPr>
          <p:nvPr/>
        </p:nvSpPr>
        <p:spPr>
          <a:xfrm>
            <a:off x="457200" y="219741"/>
            <a:ext cx="82296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Technically…</a:t>
            </a:r>
          </a:p>
        </p:txBody>
      </p:sp>
      <p:pic>
        <p:nvPicPr>
          <p:cNvPr id="4098" name="Picture 2" descr="Image result for electric grid">
            <a:extLst>
              <a:ext uri="{FF2B5EF4-FFF2-40B4-BE49-F238E27FC236}">
                <a16:creationId xmlns:a16="http://schemas.microsoft.com/office/drawing/2014/main" id="{4B927A55-6FA2-452D-8718-D487C3C25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952" y="1524000"/>
            <a:ext cx="365664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29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BDECF-C87F-4034-AD2C-1ACF228FDC65}"/>
              </a:ext>
            </a:extLst>
          </p:cNvPr>
          <p:cNvSpPr txBox="1"/>
          <p:nvPr/>
        </p:nvSpPr>
        <p:spPr>
          <a:xfrm>
            <a:off x="381000" y="1066800"/>
            <a:ext cx="8382000" cy="4893647"/>
          </a:xfrm>
          <a:prstGeom prst="rect">
            <a:avLst/>
          </a:prstGeom>
          <a:noFill/>
        </p:spPr>
        <p:txBody>
          <a:bodyPr wrap="square" rtlCol="0">
            <a:spAutoFit/>
          </a:bodyPr>
          <a:lstStyle/>
          <a:p>
            <a:r>
              <a:rPr lang="en-US" dirty="0">
                <a:solidFill>
                  <a:srgbClr val="002060"/>
                </a:solidFill>
                <a:latin typeface="Garamond" panose="02020404030301010803" pitchFamily="18" charset="0"/>
              </a:rPr>
              <a:t>We need to forge a plan that engages people of good faith — those sincerely interested in problem solving and bridge-building — across the political spectrum. By doing so, an ambitious climate action plan can become law, and move beyond being a discussion document. </a:t>
            </a:r>
          </a:p>
          <a:p>
            <a:endParaRPr lang="en-US" dirty="0">
              <a:solidFill>
                <a:srgbClr val="002060"/>
              </a:solidFill>
              <a:latin typeface="Garamond" panose="02020404030301010803" pitchFamily="18" charset="0"/>
            </a:endParaRPr>
          </a:p>
          <a:p>
            <a:r>
              <a:rPr lang="en-US" dirty="0">
                <a:solidFill>
                  <a:srgbClr val="002060"/>
                </a:solidFill>
                <a:latin typeface="Garamond" panose="02020404030301010803" pitchFamily="18" charset="0"/>
              </a:rPr>
              <a:t>HEC continues to work at bridge-building in communities across Indiana by engaging Hoosiers of all political persuasions to come together in looking for sound environmental policies that will improve the lives of people living in small towns like Perrysville to urban city centers like downtown Indianapolis.</a:t>
            </a:r>
          </a:p>
          <a:p>
            <a:endParaRPr lang="en-US" dirty="0">
              <a:solidFill>
                <a:srgbClr val="002060"/>
              </a:solidFill>
              <a:latin typeface="Garamond" panose="02020404030301010803" pitchFamily="18" charset="0"/>
            </a:endParaRPr>
          </a:p>
          <a:p>
            <a:r>
              <a:rPr lang="en-US" dirty="0">
                <a:solidFill>
                  <a:srgbClr val="002060"/>
                </a:solidFill>
                <a:latin typeface="Garamond" panose="02020404030301010803" pitchFamily="18" charset="0"/>
              </a:rPr>
              <a:t>We look forward to seeing people across the nation</a:t>
            </a:r>
          </a:p>
          <a:p>
            <a:r>
              <a:rPr lang="en-US" dirty="0">
                <a:solidFill>
                  <a:srgbClr val="002060"/>
                </a:solidFill>
                <a:latin typeface="Garamond" panose="02020404030301010803" pitchFamily="18" charset="0"/>
              </a:rPr>
              <a:t>come together to work on this most urgent of issues.</a:t>
            </a:r>
          </a:p>
        </p:txBody>
      </p:sp>
      <p:sp>
        <p:nvSpPr>
          <p:cNvPr id="3" name="Title 1">
            <a:extLst>
              <a:ext uri="{FF2B5EF4-FFF2-40B4-BE49-F238E27FC236}">
                <a16:creationId xmlns:a16="http://schemas.microsoft.com/office/drawing/2014/main" id="{4BE4469E-5471-4A86-83B2-321976D088B7}"/>
              </a:ext>
            </a:extLst>
          </p:cNvPr>
          <p:cNvSpPr txBox="1">
            <a:spLocks/>
          </p:cNvSpPr>
          <p:nvPr/>
        </p:nvSpPr>
        <p:spPr>
          <a:xfrm>
            <a:off x="457200" y="219741"/>
            <a:ext cx="82296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Politically…</a:t>
            </a:r>
          </a:p>
        </p:txBody>
      </p:sp>
    </p:spTree>
    <p:extLst>
      <p:ext uri="{BB962C8B-B14F-4D97-AF65-F5344CB8AC3E}">
        <p14:creationId xmlns:p14="http://schemas.microsoft.com/office/powerpoint/2010/main" val="71394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BDECF-C87F-4034-AD2C-1ACF228FDC65}"/>
              </a:ext>
            </a:extLst>
          </p:cNvPr>
          <p:cNvSpPr txBox="1"/>
          <p:nvPr/>
        </p:nvSpPr>
        <p:spPr>
          <a:xfrm>
            <a:off x="228600" y="914400"/>
            <a:ext cx="5791200" cy="5262979"/>
          </a:xfrm>
          <a:prstGeom prst="rect">
            <a:avLst/>
          </a:prstGeom>
          <a:noFill/>
        </p:spPr>
        <p:txBody>
          <a:bodyPr wrap="square" rtlCol="0">
            <a:spAutoFit/>
          </a:bodyPr>
          <a:lstStyle/>
          <a:p>
            <a:r>
              <a:rPr lang="en-US" dirty="0">
                <a:solidFill>
                  <a:srgbClr val="002060"/>
                </a:solidFill>
                <a:latin typeface="Garamond" panose="02020404030301010803" pitchFamily="18" charset="0"/>
              </a:rPr>
              <a:t>HEC is working on decarbonization efforts in:</a:t>
            </a:r>
          </a:p>
          <a:p>
            <a:pPr marL="342900" indent="-342900">
              <a:buFont typeface="Arial" panose="020B0604020202020204" pitchFamily="34" charset="0"/>
              <a:buChar char="•"/>
            </a:pPr>
            <a:r>
              <a:rPr lang="en-US" dirty="0">
                <a:solidFill>
                  <a:srgbClr val="002060"/>
                </a:solidFill>
                <a:latin typeface="Garamond" panose="02020404030301010803" pitchFamily="18" charset="0"/>
              </a:rPr>
              <a:t>The power sector (by advancing solar energy)</a:t>
            </a:r>
          </a:p>
          <a:p>
            <a:pPr marL="342900" indent="-342900">
              <a:buFont typeface="Arial" panose="020B0604020202020204" pitchFamily="34" charset="0"/>
              <a:buChar char="•"/>
            </a:pPr>
            <a:r>
              <a:rPr lang="en-US" dirty="0">
                <a:solidFill>
                  <a:srgbClr val="002060"/>
                </a:solidFill>
                <a:latin typeface="Garamond" panose="02020404030301010803" pitchFamily="18" charset="0"/>
              </a:rPr>
              <a:t>The transportation sector (by advancing mass transit &amp; greenways)</a:t>
            </a:r>
          </a:p>
          <a:p>
            <a:pPr marL="342900" indent="-342900">
              <a:buFont typeface="Arial" panose="020B0604020202020204" pitchFamily="34" charset="0"/>
              <a:buChar char="•"/>
            </a:pPr>
            <a:r>
              <a:rPr lang="en-US" dirty="0">
                <a:solidFill>
                  <a:srgbClr val="002060"/>
                </a:solidFill>
                <a:latin typeface="Garamond" panose="02020404030301010803" pitchFamily="18" charset="0"/>
              </a:rPr>
              <a:t>The agriculture sector (by advancing the plant-based economy)</a:t>
            </a:r>
          </a:p>
          <a:p>
            <a:pPr marL="342900" indent="-342900">
              <a:buFont typeface="Arial" panose="020B0604020202020204" pitchFamily="34" charset="0"/>
              <a:buChar char="•"/>
            </a:pPr>
            <a:r>
              <a:rPr lang="en-US" dirty="0">
                <a:solidFill>
                  <a:srgbClr val="002060"/>
                </a:solidFill>
                <a:latin typeface="Garamond" panose="02020404030301010803" pitchFamily="18" charset="0"/>
              </a:rPr>
              <a:t>We are very involved in adaptation efforts through our work on stormwater management and forest protection.</a:t>
            </a:r>
          </a:p>
          <a:p>
            <a:pPr marL="342900" indent="-342900">
              <a:buFont typeface="Arial" panose="020B0604020202020204" pitchFamily="34" charset="0"/>
              <a:buChar char="•"/>
            </a:pPr>
            <a:r>
              <a:rPr lang="en-US" dirty="0">
                <a:solidFill>
                  <a:srgbClr val="002060"/>
                </a:solidFill>
                <a:latin typeface="Garamond" panose="02020404030301010803" pitchFamily="18" charset="0"/>
              </a:rPr>
              <a:t>We are also deeply engaged in environmental justice initiatives in historically marginalized communities in Marion County and Lake County.</a:t>
            </a:r>
          </a:p>
        </p:txBody>
      </p:sp>
      <p:sp>
        <p:nvSpPr>
          <p:cNvPr id="3" name="Title 1">
            <a:extLst>
              <a:ext uri="{FF2B5EF4-FFF2-40B4-BE49-F238E27FC236}">
                <a16:creationId xmlns:a16="http://schemas.microsoft.com/office/drawing/2014/main" id="{4BE4469E-5471-4A86-83B2-321976D088B7}"/>
              </a:ext>
            </a:extLst>
          </p:cNvPr>
          <p:cNvSpPr txBox="1">
            <a:spLocks/>
          </p:cNvSpPr>
          <p:nvPr/>
        </p:nvSpPr>
        <p:spPr>
          <a:xfrm>
            <a:off x="342900" y="140112"/>
            <a:ext cx="84582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Local Dimensions of the Green New Deal</a:t>
            </a:r>
          </a:p>
        </p:txBody>
      </p:sp>
      <p:pic>
        <p:nvPicPr>
          <p:cNvPr id="1026" name="Picture 2" descr="Image result for solar panels">
            <a:extLst>
              <a:ext uri="{FF2B5EF4-FFF2-40B4-BE49-F238E27FC236}">
                <a16:creationId xmlns:a16="http://schemas.microsoft.com/office/drawing/2014/main" id="{4012E9ED-FB1F-458B-AD3C-8F7AB9A19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340" y="1600200"/>
            <a:ext cx="3255264"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367C67AC-BB00-4397-938E-78C791DCE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592" y="3886200"/>
            <a:ext cx="3213012" cy="21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3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3F07-393A-4224-B6AD-9F0D467726A0}"/>
              </a:ext>
            </a:extLst>
          </p:cNvPr>
          <p:cNvSpPr txBox="1">
            <a:spLocks/>
          </p:cNvSpPr>
          <p:nvPr/>
        </p:nvSpPr>
        <p:spPr>
          <a:xfrm>
            <a:off x="342900" y="2209800"/>
            <a:ext cx="8458200" cy="1447800"/>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b="1" kern="0" dirty="0">
                <a:solidFill>
                  <a:srgbClr val="002060"/>
                </a:solidFill>
                <a:latin typeface="Garamond" panose="02020404030301010803" pitchFamily="18" charset="0"/>
              </a:rPr>
              <a:t>How You Can Support Green New Deal Ideals Here in Indiana</a:t>
            </a:r>
          </a:p>
        </p:txBody>
      </p:sp>
    </p:spTree>
    <p:extLst>
      <p:ext uri="{BB962C8B-B14F-4D97-AF65-F5344CB8AC3E}">
        <p14:creationId xmlns:p14="http://schemas.microsoft.com/office/powerpoint/2010/main" val="372186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53A1-A03E-4952-B333-65D6B21FA762}"/>
              </a:ext>
            </a:extLst>
          </p:cNvPr>
          <p:cNvSpPr txBox="1">
            <a:spLocks/>
          </p:cNvSpPr>
          <p:nvPr/>
        </p:nvSpPr>
        <p:spPr>
          <a:xfrm>
            <a:off x="105267" y="2154742"/>
            <a:ext cx="4923933" cy="280219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pPr marL="171450" lvl="0" indent="-171450" algn="l" defTabSz="914400" eaLnBrk="1" hangingPunct="1">
              <a:buClrTx/>
              <a:buSzTx/>
            </a:pPr>
            <a:r>
              <a:rPr lang="en-US" sz="2400" b="1" i="1" dirty="0">
                <a:solidFill>
                  <a:srgbClr val="002060"/>
                </a:solidFill>
                <a:latin typeface="Garamond" panose="02020404030301010803" pitchFamily="18" charset="0"/>
                <a:cs typeface="Arial" charset="0"/>
              </a:rPr>
              <a:t>TAKE ACTION: </a:t>
            </a:r>
            <a:r>
              <a:rPr lang="en-US" sz="2400" b="1" dirty="0">
                <a:solidFill>
                  <a:srgbClr val="002060"/>
                </a:solidFill>
                <a:latin typeface="Garamond" panose="02020404030301010803" pitchFamily="18" charset="0"/>
                <a:cs typeface="Arial" charset="0"/>
              </a:rPr>
              <a:t> </a:t>
            </a:r>
          </a:p>
          <a:p>
            <a:pPr marL="171450" lvl="0" indent="-171450" algn="l" defTabSz="914400" eaLnBrk="1" hangingPunct="1">
              <a:buClrTx/>
              <a:buSzTx/>
              <a:buFont typeface="Arial" charset="0"/>
              <a:buChar char="•"/>
            </a:pPr>
            <a:r>
              <a:rPr lang="en-US" sz="2400" dirty="0">
                <a:solidFill>
                  <a:srgbClr val="002060"/>
                </a:solidFill>
                <a:latin typeface="Garamond" panose="02020404030301010803" pitchFamily="18" charset="0"/>
                <a:cs typeface="Arial" charset="0"/>
              </a:rPr>
              <a:t>Ask for $10 million per year for the Benjamin Harrison Trust Fund; this fund enables our state government to forever protect endangered woodlands, wetlands, and prairies that are at risk to suburban sprawl and unchecked industrial &amp; commercial development. </a:t>
            </a:r>
            <a:r>
              <a:rPr lang="en-US" sz="2400" i="1" dirty="0">
                <a:solidFill>
                  <a:srgbClr val="002060"/>
                </a:solidFill>
                <a:latin typeface="Garamond" panose="02020404030301010803" pitchFamily="18" charset="0"/>
                <a:cs typeface="Arial" charset="0"/>
              </a:rPr>
              <a:t>(Funding for the Harrison Trust has dramatically decreased since its peak in the 1990s.)</a:t>
            </a:r>
          </a:p>
        </p:txBody>
      </p:sp>
      <p:sp>
        <p:nvSpPr>
          <p:cNvPr id="4" name="Title 1">
            <a:extLst>
              <a:ext uri="{FF2B5EF4-FFF2-40B4-BE49-F238E27FC236}">
                <a16:creationId xmlns:a16="http://schemas.microsoft.com/office/drawing/2014/main" id="{FC05B543-285C-4BF6-B546-67CC35A928A3}"/>
              </a:ext>
            </a:extLst>
          </p:cNvPr>
          <p:cNvSpPr txBox="1">
            <a:spLocks/>
          </p:cNvSpPr>
          <p:nvPr/>
        </p:nvSpPr>
        <p:spPr>
          <a:xfrm>
            <a:off x="342900" y="140112"/>
            <a:ext cx="84582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Expand Funding for Woodlands, Wetlands, &amp; Prairies</a:t>
            </a:r>
          </a:p>
        </p:txBody>
      </p:sp>
      <p:pic>
        <p:nvPicPr>
          <p:cNvPr id="5" name="Picture 44" descr="Image result for indiana forests">
            <a:extLst>
              <a:ext uri="{FF2B5EF4-FFF2-40B4-BE49-F238E27FC236}">
                <a16:creationId xmlns:a16="http://schemas.microsoft.com/office/drawing/2014/main" id="{F49BA0C8-9EE2-4BFC-AD22-D500115EDDCB}"/>
              </a:ext>
            </a:extLst>
          </p:cNvPr>
          <p:cNvPicPr>
            <a:picLocks noChangeAspect="1" noChangeArrowheads="1"/>
          </p:cNvPicPr>
          <p:nvPr/>
        </p:nvPicPr>
        <p:blipFill>
          <a:blip r:embed="rId2"/>
          <a:srcRect/>
          <a:stretch>
            <a:fillRect/>
          </a:stretch>
        </p:blipFill>
        <p:spPr bwMode="auto">
          <a:xfrm>
            <a:off x="5257800" y="2038646"/>
            <a:ext cx="3672287" cy="2754215"/>
          </a:xfrm>
          <a:prstGeom prst="rect">
            <a:avLst/>
          </a:prstGeom>
          <a:noFill/>
        </p:spPr>
      </p:pic>
      <p:sp>
        <p:nvSpPr>
          <p:cNvPr id="6" name="TextBox 5">
            <a:extLst>
              <a:ext uri="{FF2B5EF4-FFF2-40B4-BE49-F238E27FC236}">
                <a16:creationId xmlns:a16="http://schemas.microsoft.com/office/drawing/2014/main" id="{F1344681-59F6-4513-A79E-78300A6E3D76}"/>
              </a:ext>
            </a:extLst>
          </p:cNvPr>
          <p:cNvSpPr txBox="1"/>
          <p:nvPr/>
        </p:nvSpPr>
        <p:spPr>
          <a:xfrm>
            <a:off x="105267" y="1515381"/>
            <a:ext cx="8420100" cy="461665"/>
          </a:xfrm>
          <a:prstGeom prst="rect">
            <a:avLst/>
          </a:prstGeom>
          <a:noFill/>
        </p:spPr>
        <p:txBody>
          <a:bodyPr wrap="square" rtlCol="0">
            <a:spAutoFit/>
          </a:bodyPr>
          <a:lstStyle/>
          <a:p>
            <a:r>
              <a:rPr lang="en-US" dirty="0">
                <a:solidFill>
                  <a:srgbClr val="002060"/>
                </a:solidFill>
                <a:latin typeface="Garamond" panose="02020404030301010803" pitchFamily="18" charset="0"/>
                <a:cs typeface="Arial" charset="0"/>
              </a:rPr>
              <a:t>This pertains to the once-every-two-years budget bill, “HB 1001”.</a:t>
            </a:r>
          </a:p>
        </p:txBody>
      </p:sp>
    </p:spTree>
    <p:extLst>
      <p:ext uri="{BB962C8B-B14F-4D97-AF65-F5344CB8AC3E}">
        <p14:creationId xmlns:p14="http://schemas.microsoft.com/office/powerpoint/2010/main" val="213179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53A1-A03E-4952-B333-65D6B21FA762}"/>
              </a:ext>
            </a:extLst>
          </p:cNvPr>
          <p:cNvSpPr txBox="1">
            <a:spLocks/>
          </p:cNvSpPr>
          <p:nvPr/>
        </p:nvSpPr>
        <p:spPr>
          <a:xfrm>
            <a:off x="152400" y="1447800"/>
            <a:ext cx="5867400" cy="2743200"/>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pPr marL="171450" lvl="0" indent="-171450" algn="l" defTabSz="914400" eaLnBrk="1" hangingPunct="1">
              <a:buClrTx/>
              <a:buSzTx/>
              <a:buFont typeface="Arial" charset="0"/>
              <a:buChar char="•"/>
            </a:pPr>
            <a:r>
              <a:rPr lang="en-US" sz="2400" dirty="0">
                <a:solidFill>
                  <a:srgbClr val="002060"/>
                </a:solidFill>
                <a:latin typeface="Garamond" pitchFamily="18" charset="0"/>
                <a:cs typeface="Arial" charset="0"/>
              </a:rPr>
              <a:t>SEA 309, enacted into law in 2017, drastically and arbitrarily changes the value of solar energy on the grid; effectively penalizes transfers of ownership, solar expansions, &amp; more.  It phases out “net metering”.</a:t>
            </a:r>
          </a:p>
          <a:p>
            <a:pPr marL="171450" lvl="0" indent="-171450" algn="l" defTabSz="914400" eaLnBrk="1" hangingPunct="1">
              <a:buClrTx/>
              <a:buSzTx/>
              <a:buFont typeface="Arial" charset="0"/>
              <a:buChar char="•"/>
            </a:pPr>
            <a:r>
              <a:rPr lang="en-US" sz="2400" dirty="0">
                <a:solidFill>
                  <a:srgbClr val="002060"/>
                </a:solidFill>
                <a:latin typeface="Garamond" pitchFamily="18" charset="0"/>
                <a:cs typeface="Arial" charset="0"/>
              </a:rPr>
              <a:t>Over the long run, customer-owned solar will be hurt by SEA 309.</a:t>
            </a:r>
          </a:p>
        </p:txBody>
      </p:sp>
      <p:sp>
        <p:nvSpPr>
          <p:cNvPr id="4" name="Title 1">
            <a:extLst>
              <a:ext uri="{FF2B5EF4-FFF2-40B4-BE49-F238E27FC236}">
                <a16:creationId xmlns:a16="http://schemas.microsoft.com/office/drawing/2014/main" id="{FC05B543-285C-4BF6-B546-67CC35A928A3}"/>
              </a:ext>
            </a:extLst>
          </p:cNvPr>
          <p:cNvSpPr txBox="1">
            <a:spLocks/>
          </p:cNvSpPr>
          <p:nvPr/>
        </p:nvSpPr>
        <p:spPr>
          <a:xfrm>
            <a:off x="342900" y="140112"/>
            <a:ext cx="84582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Reduce Barriers to Customer-Generated Renewable Energy</a:t>
            </a:r>
          </a:p>
        </p:txBody>
      </p:sp>
      <p:pic>
        <p:nvPicPr>
          <p:cNvPr id="5" name="Picture 4">
            <a:extLst>
              <a:ext uri="{FF2B5EF4-FFF2-40B4-BE49-F238E27FC236}">
                <a16:creationId xmlns:a16="http://schemas.microsoft.com/office/drawing/2014/main" id="{71C6C4C5-A4E4-43B6-9347-F8D2A940E892}"/>
              </a:ext>
            </a:extLst>
          </p:cNvPr>
          <p:cNvPicPr>
            <a:picLocks noChangeAspect="1"/>
          </p:cNvPicPr>
          <p:nvPr/>
        </p:nvPicPr>
        <p:blipFill>
          <a:blip r:embed="rId2"/>
          <a:srcRect/>
          <a:stretch>
            <a:fillRect/>
          </a:stretch>
        </p:blipFill>
        <p:spPr bwMode="auto">
          <a:xfrm>
            <a:off x="6093007" y="1752600"/>
            <a:ext cx="2970457" cy="1905000"/>
          </a:xfrm>
          <a:prstGeom prst="rect">
            <a:avLst/>
          </a:prstGeom>
          <a:noFill/>
          <a:ln w="9525">
            <a:noFill/>
            <a:miter lim="800000"/>
            <a:headEnd/>
            <a:tailEnd/>
          </a:ln>
        </p:spPr>
      </p:pic>
      <p:sp>
        <p:nvSpPr>
          <p:cNvPr id="6" name="Title 1">
            <a:extLst>
              <a:ext uri="{FF2B5EF4-FFF2-40B4-BE49-F238E27FC236}">
                <a16:creationId xmlns:a16="http://schemas.microsoft.com/office/drawing/2014/main" id="{C1C4AD88-8B48-4B3F-899F-BB7FF05337F0}"/>
              </a:ext>
            </a:extLst>
          </p:cNvPr>
          <p:cNvSpPr txBox="1">
            <a:spLocks/>
          </p:cNvSpPr>
          <p:nvPr/>
        </p:nvSpPr>
        <p:spPr>
          <a:xfrm>
            <a:off x="152400" y="4343400"/>
            <a:ext cx="7391400" cy="1676400"/>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pPr marL="171450" lvl="0" indent="-171450" algn="l" defTabSz="914400" eaLnBrk="1" fontAlgn="t" hangingPunct="1">
              <a:buClrTx/>
              <a:buSzTx/>
            </a:pPr>
            <a:r>
              <a:rPr lang="en-US" sz="2400" b="1" i="1" dirty="0">
                <a:solidFill>
                  <a:srgbClr val="002060"/>
                </a:solidFill>
                <a:latin typeface="Garamond" pitchFamily="18" charset="0"/>
                <a:cs typeface="Arial" charset="0"/>
              </a:rPr>
              <a:t>TAKE ACTION: </a:t>
            </a:r>
          </a:p>
          <a:p>
            <a:pPr marL="171450" lvl="0" indent="-171450" algn="l" defTabSz="914400" eaLnBrk="1" fontAlgn="t" hangingPunct="1">
              <a:buClrTx/>
              <a:buSzTx/>
              <a:buFont typeface="Arial" charset="0"/>
              <a:buChar char="•"/>
            </a:pPr>
            <a:r>
              <a:rPr lang="en-US" sz="2400" dirty="0">
                <a:solidFill>
                  <a:srgbClr val="002060"/>
                </a:solidFill>
                <a:latin typeface="Garamond" pitchFamily="18" charset="0"/>
                <a:cs typeface="Arial" charset="0"/>
              </a:rPr>
              <a:t>Ask for support of bills like 2019’s SB 430 (which restores “net metering) and 2019’s HB 1331 (which reduces burdens on potential solar panel owners who are part of homeowner associations).</a:t>
            </a:r>
            <a:endParaRPr lang="en-US" sz="2400" b="1" dirty="0">
              <a:solidFill>
                <a:srgbClr val="002060"/>
              </a:solidFill>
              <a:latin typeface="Garamond" pitchFamily="18" charset="0"/>
              <a:cs typeface="Arial" charset="0"/>
            </a:endParaRPr>
          </a:p>
        </p:txBody>
      </p:sp>
    </p:spTree>
    <p:extLst>
      <p:ext uri="{BB962C8B-B14F-4D97-AF65-F5344CB8AC3E}">
        <p14:creationId xmlns:p14="http://schemas.microsoft.com/office/powerpoint/2010/main" val="416359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53A1-A03E-4952-B333-65D6B21FA762}"/>
              </a:ext>
            </a:extLst>
          </p:cNvPr>
          <p:cNvSpPr txBox="1">
            <a:spLocks/>
          </p:cNvSpPr>
          <p:nvPr/>
        </p:nvSpPr>
        <p:spPr>
          <a:xfrm>
            <a:off x="342900" y="1066800"/>
            <a:ext cx="8458200" cy="2819400"/>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pPr marL="171450" lvl="0" indent="-171450" algn="l" defTabSz="914400" eaLnBrk="1" hangingPunct="1">
              <a:buClrTx/>
              <a:buSzTx/>
              <a:buFont typeface="Arial" charset="0"/>
              <a:buChar char="•"/>
            </a:pPr>
            <a:r>
              <a:rPr lang="en-US" sz="2400" dirty="0">
                <a:solidFill>
                  <a:srgbClr val="002060"/>
                </a:solidFill>
                <a:latin typeface="Garamond" pitchFamily="18" charset="0"/>
                <a:cs typeface="Arial" charset="0"/>
              </a:rPr>
              <a:t>In the 2019 legislative session, state support for mass transit funding remained flat, and state funding for the Hoosier State Passenger rail line from Indy to Chicago was eliminated.</a:t>
            </a:r>
          </a:p>
          <a:p>
            <a:pPr marL="171450" lvl="0" indent="-171450" algn="l" defTabSz="914400" eaLnBrk="1" fontAlgn="t" hangingPunct="1">
              <a:buClrTx/>
              <a:buSzTx/>
            </a:pPr>
            <a:endParaRPr lang="en-US" sz="2400" b="1" i="1" dirty="0">
              <a:solidFill>
                <a:srgbClr val="002060"/>
              </a:solidFill>
              <a:latin typeface="Garamond" pitchFamily="18" charset="0"/>
              <a:cs typeface="Arial" charset="0"/>
            </a:endParaRPr>
          </a:p>
          <a:p>
            <a:pPr marL="171450" lvl="0" indent="-171450" algn="l" defTabSz="914400" eaLnBrk="1" fontAlgn="t" hangingPunct="1">
              <a:buClrTx/>
              <a:buSzTx/>
            </a:pPr>
            <a:r>
              <a:rPr lang="en-US" sz="2400" b="1" i="1" dirty="0">
                <a:solidFill>
                  <a:srgbClr val="002060"/>
                </a:solidFill>
                <a:latin typeface="Garamond" pitchFamily="18" charset="0"/>
                <a:cs typeface="Arial" charset="0"/>
              </a:rPr>
              <a:t>TAKE ACTION: </a:t>
            </a:r>
          </a:p>
          <a:p>
            <a:pPr marL="171450" lvl="0" indent="-171450" algn="l" defTabSz="914400" eaLnBrk="1" fontAlgn="t" hangingPunct="1">
              <a:buClrTx/>
              <a:buSzTx/>
              <a:buFont typeface="Arial" charset="0"/>
              <a:buChar char="•"/>
            </a:pPr>
            <a:r>
              <a:rPr lang="en-US" sz="2400" dirty="0">
                <a:solidFill>
                  <a:srgbClr val="002060"/>
                </a:solidFill>
                <a:latin typeface="Garamond" pitchFamily="18" charset="0"/>
                <a:cs typeface="Arial" charset="0"/>
              </a:rPr>
              <a:t>Urge lawmakers to support bills like SB 285, which enables communities across Indiana to raise dedicated funds for transit.</a:t>
            </a:r>
            <a:endParaRPr lang="en-US" sz="2400" b="1" dirty="0">
              <a:solidFill>
                <a:srgbClr val="002060"/>
              </a:solidFill>
              <a:latin typeface="Garamond" pitchFamily="18" charset="0"/>
              <a:cs typeface="Arial" charset="0"/>
            </a:endParaRPr>
          </a:p>
        </p:txBody>
      </p:sp>
      <p:sp>
        <p:nvSpPr>
          <p:cNvPr id="4" name="Title 1">
            <a:extLst>
              <a:ext uri="{FF2B5EF4-FFF2-40B4-BE49-F238E27FC236}">
                <a16:creationId xmlns:a16="http://schemas.microsoft.com/office/drawing/2014/main" id="{FC05B543-285C-4BF6-B546-67CC35A928A3}"/>
              </a:ext>
            </a:extLst>
          </p:cNvPr>
          <p:cNvSpPr txBox="1">
            <a:spLocks/>
          </p:cNvSpPr>
          <p:nvPr/>
        </p:nvSpPr>
        <p:spPr>
          <a:xfrm>
            <a:off x="342900" y="140112"/>
            <a:ext cx="84582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Increase Mass Transit Funding</a:t>
            </a:r>
          </a:p>
        </p:txBody>
      </p:sp>
      <p:pic>
        <p:nvPicPr>
          <p:cNvPr id="5" name="Picture 3" descr="\\HECSBS\RedirectedFolders\jkharbanda\Desktop\download.jpg">
            <a:extLst>
              <a:ext uri="{FF2B5EF4-FFF2-40B4-BE49-F238E27FC236}">
                <a16:creationId xmlns:a16="http://schemas.microsoft.com/office/drawing/2014/main" id="{72C8BB1B-7C11-4A70-9940-6E62F6649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469" y="3733800"/>
            <a:ext cx="4587061" cy="239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54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53A1-A03E-4952-B333-65D6B21FA762}"/>
              </a:ext>
            </a:extLst>
          </p:cNvPr>
          <p:cNvSpPr txBox="1">
            <a:spLocks/>
          </p:cNvSpPr>
          <p:nvPr/>
        </p:nvSpPr>
        <p:spPr>
          <a:xfrm>
            <a:off x="152400" y="1295400"/>
            <a:ext cx="5867400" cy="3276600"/>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pPr marL="171450" lvl="0" indent="-171450" algn="l" defTabSz="914400" eaLnBrk="1" hangingPunct="1">
              <a:buClrTx/>
              <a:buSzTx/>
              <a:buFont typeface="Arial" charset="0"/>
              <a:buChar char="•"/>
            </a:pPr>
            <a:r>
              <a:rPr lang="en-US" sz="2400" dirty="0">
                <a:solidFill>
                  <a:srgbClr val="002060"/>
                </a:solidFill>
                <a:latin typeface="Garamond" pitchFamily="18" charset="0"/>
                <a:cs typeface="Arial" charset="0"/>
              </a:rPr>
              <a:t>A bill (HB 1378), with two 2 Repub., 2 Dem. sponsors was heard, but did not advance, in the House Env. Committee in the ‘19 session.</a:t>
            </a:r>
          </a:p>
          <a:p>
            <a:pPr marL="171450" lvl="0" indent="-171450" algn="l" defTabSz="914400" eaLnBrk="1" hangingPunct="1">
              <a:buClrTx/>
              <a:buSzTx/>
              <a:buFont typeface="Arial" charset="0"/>
              <a:buChar char="•"/>
            </a:pPr>
            <a:r>
              <a:rPr lang="en-US" sz="2400" dirty="0">
                <a:solidFill>
                  <a:srgbClr val="002060"/>
                </a:solidFill>
                <a:latin typeface="Garamond" pitchFamily="18" charset="0"/>
                <a:cs typeface="Arial" charset="0"/>
              </a:rPr>
              <a:t>Would empower IDEM to deny or revoke factory farm permits for the protection of public health.</a:t>
            </a:r>
          </a:p>
          <a:p>
            <a:pPr marL="171450" lvl="0" indent="-171450" algn="l" defTabSz="914400" eaLnBrk="1" hangingPunct="1">
              <a:buClrTx/>
              <a:buSzTx/>
              <a:buFont typeface="Arial" charset="0"/>
              <a:buChar char="•"/>
            </a:pPr>
            <a:r>
              <a:rPr lang="en-US" sz="2400" dirty="0">
                <a:solidFill>
                  <a:srgbClr val="002060"/>
                </a:solidFill>
                <a:latin typeface="Garamond" pitchFamily="18" charset="0"/>
                <a:cs typeface="Arial" charset="0"/>
              </a:rPr>
              <a:t>Would impose first-ever air pollution limits on factory farms.</a:t>
            </a:r>
          </a:p>
        </p:txBody>
      </p:sp>
      <p:sp>
        <p:nvSpPr>
          <p:cNvPr id="4" name="Title 1">
            <a:extLst>
              <a:ext uri="{FF2B5EF4-FFF2-40B4-BE49-F238E27FC236}">
                <a16:creationId xmlns:a16="http://schemas.microsoft.com/office/drawing/2014/main" id="{FC05B543-285C-4BF6-B546-67CC35A928A3}"/>
              </a:ext>
            </a:extLst>
          </p:cNvPr>
          <p:cNvSpPr txBox="1">
            <a:spLocks/>
          </p:cNvSpPr>
          <p:nvPr/>
        </p:nvSpPr>
        <p:spPr>
          <a:xfrm>
            <a:off x="342900" y="20638"/>
            <a:ext cx="84582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Support a Comprehensive CAFO/Factory Farm Reform Bill</a:t>
            </a:r>
          </a:p>
        </p:txBody>
      </p:sp>
      <p:pic>
        <p:nvPicPr>
          <p:cNvPr id="5" name="Picture 13">
            <a:extLst>
              <a:ext uri="{FF2B5EF4-FFF2-40B4-BE49-F238E27FC236}">
                <a16:creationId xmlns:a16="http://schemas.microsoft.com/office/drawing/2014/main" id="{6CE06930-8AEB-4101-A971-885131733332}"/>
              </a:ext>
            </a:extLst>
          </p:cNvPr>
          <p:cNvPicPr>
            <a:picLocks noChangeAspect="1"/>
          </p:cNvPicPr>
          <p:nvPr/>
        </p:nvPicPr>
        <p:blipFill>
          <a:blip r:embed="rId2"/>
          <a:srcRect t="14169"/>
          <a:stretch>
            <a:fillRect/>
          </a:stretch>
        </p:blipFill>
        <p:spPr bwMode="auto">
          <a:xfrm>
            <a:off x="6019800" y="1411226"/>
            <a:ext cx="2794582" cy="1627188"/>
          </a:xfrm>
          <a:prstGeom prst="rect">
            <a:avLst/>
          </a:prstGeom>
          <a:noFill/>
          <a:ln w="9525">
            <a:noFill/>
            <a:miter lim="800000"/>
            <a:headEnd/>
            <a:tailEnd/>
          </a:ln>
        </p:spPr>
      </p:pic>
      <p:sp>
        <p:nvSpPr>
          <p:cNvPr id="6" name="Title 1">
            <a:extLst>
              <a:ext uri="{FF2B5EF4-FFF2-40B4-BE49-F238E27FC236}">
                <a16:creationId xmlns:a16="http://schemas.microsoft.com/office/drawing/2014/main" id="{F4F7F0BA-79D0-425D-BFD0-2292CB9938FB}"/>
              </a:ext>
            </a:extLst>
          </p:cNvPr>
          <p:cNvSpPr txBox="1">
            <a:spLocks/>
          </p:cNvSpPr>
          <p:nvPr/>
        </p:nvSpPr>
        <p:spPr>
          <a:xfrm>
            <a:off x="152400" y="4208208"/>
            <a:ext cx="8839200" cy="204019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pPr marL="171450" lvl="0" indent="-171450" algn="l" defTabSz="914400" eaLnBrk="1" hangingPunct="1">
              <a:buClrTx/>
              <a:buSzTx/>
              <a:buFont typeface="Arial" charset="0"/>
              <a:buChar char="•"/>
            </a:pPr>
            <a:r>
              <a:rPr lang="en-US" sz="2400" dirty="0">
                <a:solidFill>
                  <a:srgbClr val="002060"/>
                </a:solidFill>
                <a:latin typeface="Garamond" pitchFamily="18" charset="0"/>
                <a:cs typeface="Arial" charset="0"/>
              </a:rPr>
              <a:t>Would establish protective setbacks between factory farms, homes, public places, and environmentally-sensitive resources.</a:t>
            </a:r>
          </a:p>
          <a:p>
            <a:pPr marL="171450" lvl="0" indent="-171450" algn="l" defTabSz="914400" eaLnBrk="1" hangingPunct="1">
              <a:buClrTx/>
              <a:buSzTx/>
              <a:buFont typeface="Arial" charset="0"/>
              <a:buChar char="•"/>
            </a:pPr>
            <a:endParaRPr lang="en-US" sz="2400" dirty="0">
              <a:solidFill>
                <a:srgbClr val="002060"/>
              </a:solidFill>
              <a:latin typeface="Garamond" pitchFamily="18" charset="0"/>
              <a:cs typeface="Arial" charset="0"/>
            </a:endParaRPr>
          </a:p>
          <a:p>
            <a:pPr marL="171450" lvl="0" indent="-171450" algn="l" defTabSz="914400" eaLnBrk="1" fontAlgn="t" hangingPunct="1">
              <a:buClrTx/>
              <a:buSzTx/>
            </a:pPr>
            <a:r>
              <a:rPr lang="en-US" sz="2400" b="1" i="1" dirty="0">
                <a:solidFill>
                  <a:srgbClr val="002060"/>
                </a:solidFill>
                <a:latin typeface="Garamond" pitchFamily="18" charset="0"/>
                <a:cs typeface="Arial" charset="0"/>
              </a:rPr>
              <a:t>TAKE ACTION:</a:t>
            </a:r>
          </a:p>
          <a:p>
            <a:pPr marL="171450" lvl="0" indent="-171450" algn="l" defTabSz="914400" eaLnBrk="1" hangingPunct="1">
              <a:buClrTx/>
              <a:buSzTx/>
              <a:buFont typeface="Arial" charset="0"/>
              <a:buChar char="•"/>
            </a:pPr>
            <a:r>
              <a:rPr lang="en-US" sz="2400" dirty="0">
                <a:solidFill>
                  <a:srgbClr val="002060"/>
                </a:solidFill>
                <a:latin typeface="Garamond" pitchFamily="18" charset="0"/>
                <a:cs typeface="Arial" charset="0"/>
              </a:rPr>
              <a:t>Urge lawmakers to support a bill like 2019’s HB 1378.</a:t>
            </a:r>
            <a:endParaRPr lang="en-US" sz="2400" b="1" dirty="0">
              <a:solidFill>
                <a:srgbClr val="002060"/>
              </a:solidFill>
              <a:latin typeface="Garamond" pitchFamily="18" charset="0"/>
              <a:cs typeface="Arial" charset="0"/>
            </a:endParaRPr>
          </a:p>
        </p:txBody>
      </p:sp>
    </p:spTree>
    <p:extLst>
      <p:ext uri="{BB962C8B-B14F-4D97-AF65-F5344CB8AC3E}">
        <p14:creationId xmlns:p14="http://schemas.microsoft.com/office/powerpoint/2010/main" val="331038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
            <a:ext cx="7772400" cy="6186309"/>
          </a:xfrm>
          <a:prstGeom prst="rect">
            <a:avLst/>
          </a:prstGeom>
          <a:noFill/>
        </p:spPr>
        <p:txBody>
          <a:bodyPr>
            <a:spAutoFit/>
          </a:bodyPr>
          <a:lstStyle/>
          <a:p>
            <a:pPr algn="ctr">
              <a:buClr>
                <a:srgbClr val="000000"/>
              </a:buClr>
              <a:buSzPct val="100000"/>
              <a:buFont typeface="Times New Roman" panose="02020603050405020304" pitchFamily="18" charset="0"/>
              <a:buNone/>
              <a:defRPr/>
            </a:pPr>
            <a:r>
              <a:rPr lang="en-US" sz="4400" dirty="0">
                <a:solidFill>
                  <a:schemeClr val="accent2">
                    <a:lumMod val="50000"/>
                  </a:schemeClr>
                </a:solidFill>
                <a:latin typeface="Garamond" panose="02020404030301010803" pitchFamily="18" charset="0"/>
              </a:rPr>
              <a:t>Be sure to keep an eye on our Events Calendar for phone banks, future trainings, &amp; more!</a:t>
            </a:r>
          </a:p>
          <a:p>
            <a:pPr algn="ctr">
              <a:buClr>
                <a:srgbClr val="000000"/>
              </a:buClr>
              <a:buSzPct val="100000"/>
              <a:buFont typeface="Times New Roman" panose="02020603050405020304" pitchFamily="18" charset="0"/>
              <a:buNone/>
              <a:defRPr/>
            </a:pPr>
            <a:r>
              <a:rPr lang="en-US" sz="4400" dirty="0">
                <a:solidFill>
                  <a:schemeClr val="accent2">
                    <a:lumMod val="50000"/>
                  </a:schemeClr>
                </a:solidFill>
                <a:latin typeface="Garamond" panose="02020404030301010803" pitchFamily="18" charset="0"/>
              </a:rPr>
              <a:t>QUESTIONS?</a:t>
            </a:r>
          </a:p>
          <a:p>
            <a:pPr algn="ctr">
              <a:buClr>
                <a:srgbClr val="000000"/>
              </a:buClr>
              <a:buSzPct val="100000"/>
              <a:buFont typeface="Times New Roman" panose="02020603050405020304" pitchFamily="18" charset="0"/>
              <a:buNone/>
              <a:defRPr/>
            </a:pPr>
            <a:endParaRPr lang="en-US" sz="4400" dirty="0">
              <a:solidFill>
                <a:schemeClr val="accent2">
                  <a:lumMod val="50000"/>
                </a:schemeClr>
              </a:solidFill>
              <a:latin typeface="Garamond" panose="02020404030301010803" pitchFamily="18" charset="0"/>
            </a:endParaRPr>
          </a:p>
          <a:p>
            <a:pPr algn="ctr">
              <a:buClr>
                <a:srgbClr val="000000"/>
              </a:buClr>
              <a:buSzPct val="100000"/>
              <a:defRPr/>
            </a:pPr>
            <a:r>
              <a:rPr lang="en-US" sz="4400" dirty="0">
                <a:solidFill>
                  <a:schemeClr val="accent2">
                    <a:lumMod val="50000"/>
                  </a:schemeClr>
                </a:solidFill>
                <a:latin typeface="Garamond" panose="02020404030301010803" pitchFamily="18" charset="0"/>
              </a:rPr>
              <a:t>Thank you!</a:t>
            </a:r>
          </a:p>
          <a:p>
            <a:pPr algn="ctr">
              <a:buClr>
                <a:srgbClr val="000000"/>
              </a:buClr>
              <a:buSzPct val="100000"/>
              <a:buFont typeface="Times New Roman" panose="02020603050405020304" pitchFamily="18" charset="0"/>
              <a:buNone/>
              <a:defRPr/>
            </a:pPr>
            <a:r>
              <a:rPr lang="en-US" sz="4400" dirty="0">
                <a:solidFill>
                  <a:schemeClr val="accent2">
                    <a:lumMod val="50000"/>
                  </a:schemeClr>
                </a:solidFill>
                <a:latin typeface="Garamond" panose="02020404030301010803" pitchFamily="18" charset="0"/>
              </a:rPr>
              <a:t>My contact info:</a:t>
            </a:r>
          </a:p>
          <a:p>
            <a:pPr algn="ctr">
              <a:buClr>
                <a:srgbClr val="000000"/>
              </a:buClr>
              <a:buSzPct val="100000"/>
              <a:buFont typeface="Times New Roman" panose="02020603050405020304" pitchFamily="18" charset="0"/>
              <a:buNone/>
              <a:defRPr/>
            </a:pPr>
            <a:r>
              <a:rPr lang="en-US" sz="4400" dirty="0">
                <a:solidFill>
                  <a:schemeClr val="accent2">
                    <a:lumMod val="50000"/>
                  </a:schemeClr>
                </a:solidFill>
                <a:latin typeface="Garamond" panose="02020404030301010803" pitchFamily="18" charset="0"/>
              </a:rPr>
              <a:t>Amanda Shepherd</a:t>
            </a:r>
          </a:p>
          <a:p>
            <a:pPr algn="ctr">
              <a:buClr>
                <a:srgbClr val="000000"/>
              </a:buClr>
              <a:buSzPct val="100000"/>
              <a:buFont typeface="Times New Roman" panose="02020603050405020304" pitchFamily="18" charset="0"/>
              <a:buNone/>
              <a:defRPr/>
            </a:pPr>
            <a:r>
              <a:rPr lang="en-US" sz="4400" u="sng" dirty="0">
                <a:solidFill>
                  <a:srgbClr val="0066FF"/>
                </a:solidFill>
                <a:latin typeface="Garamond" panose="02020404030301010803" pitchFamily="18" charset="0"/>
              </a:rPr>
              <a:t>ashepherd@hecweb.org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42900" y="228600"/>
            <a:ext cx="8458200" cy="923259"/>
          </a:xfrm>
        </p:spPr>
        <p:txBody>
          <a:bodyPr/>
          <a:lstStyle/>
          <a:p>
            <a:r>
              <a:rPr lang="en-US" altLang="en-US" sz="3600" b="1" dirty="0">
                <a:solidFill>
                  <a:srgbClr val="002060"/>
                </a:solidFill>
                <a:latin typeface="Garamond" panose="02020404030301010803" pitchFamily="18" charset="0"/>
              </a:rPr>
              <a:t>About the Hoosier Environmental Council</a:t>
            </a:r>
          </a:p>
        </p:txBody>
      </p:sp>
      <p:sp>
        <p:nvSpPr>
          <p:cNvPr id="4099" name="Content Placeholder 3"/>
          <p:cNvSpPr>
            <a:spLocks noGrp="1"/>
          </p:cNvSpPr>
          <p:nvPr>
            <p:ph sz="half" idx="2"/>
          </p:nvPr>
        </p:nvSpPr>
        <p:spPr>
          <a:xfrm>
            <a:off x="457200" y="2149475"/>
            <a:ext cx="8229600" cy="2168525"/>
          </a:xfrm>
        </p:spPr>
        <p:txBody>
          <a:bodyPr/>
          <a:lstStyle/>
          <a:p>
            <a:pPr marL="0" indent="0"/>
            <a:r>
              <a:rPr lang="en-US" altLang="en-US" b="1" dirty="0">
                <a:solidFill>
                  <a:srgbClr val="002060"/>
                </a:solidFill>
                <a:latin typeface="Garamond" panose="02020404030301010803" pitchFamily="18" charset="0"/>
              </a:rPr>
              <a:t>OUR MISSION:</a:t>
            </a:r>
          </a:p>
          <a:p>
            <a:pPr marL="0" indent="0"/>
            <a:r>
              <a:rPr lang="en-US" altLang="en-US" dirty="0">
                <a:solidFill>
                  <a:srgbClr val="002060"/>
                </a:solidFill>
                <a:latin typeface="Garamond" panose="02020404030301010803" pitchFamily="18" charset="0"/>
              </a:rPr>
              <a:t>The Hoosier Environmental Council is the voice of the people for the environment in Indiana-the organization with the passion and the plan to tackle our environmental challenges and help make our state a healthier, better place to live and do business.</a:t>
            </a:r>
          </a:p>
        </p:txBody>
      </p:sp>
    </p:spTree>
    <p:extLst>
      <p:ext uri="{BB962C8B-B14F-4D97-AF65-F5344CB8AC3E}">
        <p14:creationId xmlns:p14="http://schemas.microsoft.com/office/powerpoint/2010/main" val="327516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0DC2E-4B0D-436C-BB3E-3FCEDF013C91}"/>
              </a:ext>
            </a:extLst>
          </p:cNvPr>
          <p:cNvSpPr txBox="1"/>
          <p:nvPr/>
        </p:nvSpPr>
        <p:spPr>
          <a:xfrm>
            <a:off x="76200" y="914400"/>
            <a:ext cx="5562600" cy="4524315"/>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02060"/>
                </a:solidFill>
                <a:latin typeface="Garamond" panose="02020404030301010803" pitchFamily="18" charset="0"/>
              </a:rPr>
              <a:t>What does it say?</a:t>
            </a:r>
          </a:p>
          <a:p>
            <a:pPr marL="342900" indent="-342900">
              <a:buFont typeface="Arial" panose="020B0604020202020204" pitchFamily="34" charset="0"/>
              <a:buChar char="•"/>
            </a:pPr>
            <a:r>
              <a:rPr lang="en-US" dirty="0">
                <a:solidFill>
                  <a:srgbClr val="002060"/>
                </a:solidFill>
                <a:latin typeface="Garamond" panose="02020404030301010803" pitchFamily="18" charset="0"/>
              </a:rPr>
              <a:t>The actual resolution (H.R. 109):</a:t>
            </a:r>
          </a:p>
          <a:p>
            <a:pPr marL="1085850" lvl="1" indent="-342900">
              <a:buFont typeface="Arial" panose="020B0604020202020204" pitchFamily="34" charset="0"/>
              <a:buChar char="•"/>
            </a:pPr>
            <a:r>
              <a:rPr lang="en-US" dirty="0">
                <a:solidFill>
                  <a:srgbClr val="002060"/>
                </a:solidFill>
                <a:latin typeface="Garamond" panose="02020404030301010803" pitchFamily="18" charset="0"/>
              </a:rPr>
              <a:t>Lays out a number of scientific &amp; economic facts</a:t>
            </a:r>
          </a:p>
          <a:p>
            <a:pPr marL="1085850" lvl="1" indent="-342900">
              <a:buFont typeface="Arial" panose="020B0604020202020204" pitchFamily="34" charset="0"/>
              <a:buChar char="•"/>
            </a:pPr>
            <a:r>
              <a:rPr lang="en-US" dirty="0">
                <a:solidFill>
                  <a:srgbClr val="002060"/>
                </a:solidFill>
                <a:latin typeface="Garamond" panose="02020404030301010803" pitchFamily="18" charset="0"/>
              </a:rPr>
              <a:t>Careful forecasts with regard to climate impact</a:t>
            </a:r>
          </a:p>
          <a:p>
            <a:pPr marL="1085850" lvl="1" indent="-342900">
              <a:buFont typeface="Arial" panose="020B0604020202020204" pitchFamily="34" charset="0"/>
              <a:buChar char="•"/>
            </a:pPr>
            <a:r>
              <a:rPr lang="en-US" dirty="0">
                <a:solidFill>
                  <a:srgbClr val="002060"/>
                </a:solidFill>
                <a:latin typeface="Garamond" panose="02020404030301010803" pitchFamily="18" charset="0"/>
              </a:rPr>
              <a:t>Advances strategies that should unite Americans, whatever their political worldview</a:t>
            </a:r>
          </a:p>
          <a:p>
            <a:pPr marL="1085850" lvl="1" indent="-342900">
              <a:buFont typeface="Arial" panose="020B0604020202020204" pitchFamily="34" charset="0"/>
              <a:buChar char="•"/>
            </a:pPr>
            <a:r>
              <a:rPr lang="en-US" dirty="0">
                <a:solidFill>
                  <a:srgbClr val="002060"/>
                </a:solidFill>
                <a:latin typeface="Garamond" panose="02020404030301010803" pitchFamily="18" charset="0"/>
              </a:rPr>
              <a:t>Importantly DOES NOT LAY OUT SPECIFIC POLICIES BUT RATHER GOALS</a:t>
            </a:r>
          </a:p>
        </p:txBody>
      </p:sp>
      <p:sp>
        <p:nvSpPr>
          <p:cNvPr id="4" name="Title 1">
            <a:extLst>
              <a:ext uri="{FF2B5EF4-FFF2-40B4-BE49-F238E27FC236}">
                <a16:creationId xmlns:a16="http://schemas.microsoft.com/office/drawing/2014/main" id="{A829BEF6-3597-4BE5-9C5E-FA8CFBC66661}"/>
              </a:ext>
            </a:extLst>
          </p:cNvPr>
          <p:cNvSpPr txBox="1">
            <a:spLocks/>
          </p:cNvSpPr>
          <p:nvPr/>
        </p:nvSpPr>
        <p:spPr>
          <a:xfrm>
            <a:off x="457200" y="219741"/>
            <a:ext cx="82296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The Green New Deal</a:t>
            </a:r>
          </a:p>
        </p:txBody>
      </p:sp>
      <p:pic>
        <p:nvPicPr>
          <p:cNvPr id="1028" name="Picture 4" descr="https://cleanenergy.org/wp-content/uploads/GND-logo.jpg">
            <a:extLst>
              <a:ext uri="{FF2B5EF4-FFF2-40B4-BE49-F238E27FC236}">
                <a16:creationId xmlns:a16="http://schemas.microsoft.com/office/drawing/2014/main" id="{52E73127-AFC9-442B-B214-150DAC515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066" y="1752600"/>
            <a:ext cx="3588733" cy="183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1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6BAA3-5039-4FD4-818D-B1AA80E4DBDE}"/>
              </a:ext>
            </a:extLst>
          </p:cNvPr>
          <p:cNvSpPr txBox="1"/>
          <p:nvPr/>
        </p:nvSpPr>
        <p:spPr>
          <a:xfrm>
            <a:off x="76200" y="925354"/>
            <a:ext cx="8991600" cy="5170646"/>
          </a:xfrm>
          <a:prstGeom prst="rect">
            <a:avLst/>
          </a:prstGeom>
          <a:solidFill>
            <a:srgbClr val="CDEEA8"/>
          </a:solidFill>
        </p:spPr>
        <p:txBody>
          <a:bodyPr wrap="square" rtlCol="0">
            <a:spAutoFit/>
          </a:bodyPr>
          <a:lstStyle/>
          <a:p>
            <a:pPr marL="457200" indent="-457200">
              <a:buFont typeface="+mj-lt"/>
              <a:buAutoNum type="arabicPeriod"/>
            </a:pPr>
            <a:r>
              <a:rPr lang="en-US" sz="2200" dirty="0">
                <a:solidFill>
                  <a:srgbClr val="002060"/>
                </a:solidFill>
                <a:latin typeface="Garamond" panose="02020404030301010803" pitchFamily="18" charset="0"/>
              </a:rPr>
              <a:t>Achieve net-zero greenhouse gas emissions through a fair and just transition for all communities and workers</a:t>
            </a:r>
          </a:p>
          <a:p>
            <a:pPr marL="457200" indent="-457200">
              <a:buFont typeface="+mj-lt"/>
              <a:buAutoNum type="arabicPeriod"/>
            </a:pPr>
            <a:r>
              <a:rPr lang="en-US" sz="2200" dirty="0">
                <a:solidFill>
                  <a:srgbClr val="002060"/>
                </a:solidFill>
                <a:latin typeface="Garamond" panose="02020404030301010803" pitchFamily="18" charset="0"/>
              </a:rPr>
              <a:t>Create millions of good, high-wage jobs and ensure prosperity and economic security for all people of the United States</a:t>
            </a:r>
          </a:p>
          <a:p>
            <a:pPr marL="457200" indent="-457200">
              <a:buFont typeface="+mj-lt"/>
              <a:buAutoNum type="arabicPeriod"/>
            </a:pPr>
            <a:r>
              <a:rPr lang="en-US" sz="2200" dirty="0">
                <a:solidFill>
                  <a:srgbClr val="002060"/>
                </a:solidFill>
                <a:latin typeface="Garamond" panose="02020404030301010803" pitchFamily="18" charset="0"/>
              </a:rPr>
              <a:t>Invest in the infrastructure and industry of the United States to sustainably meet the challenges of the 21st century</a:t>
            </a:r>
          </a:p>
          <a:p>
            <a:pPr marL="457200" indent="-457200">
              <a:buFont typeface="+mj-lt"/>
              <a:buAutoNum type="arabicPeriod"/>
            </a:pPr>
            <a:r>
              <a:rPr lang="en-US" sz="2200" dirty="0">
                <a:solidFill>
                  <a:srgbClr val="002060"/>
                </a:solidFill>
                <a:latin typeface="Garamond" panose="02020404030301010803" pitchFamily="18" charset="0"/>
              </a:rPr>
              <a:t>Secure for all people of the United States for generations to come: clean air and water; climate and community resiliency; healthy food; access to nature; and a sustainable environment</a:t>
            </a:r>
          </a:p>
          <a:p>
            <a:pPr marL="457200" indent="-457200">
              <a:buFont typeface="+mj-lt"/>
              <a:buAutoNum type="arabicPeriod"/>
            </a:pPr>
            <a:r>
              <a:rPr lang="en-US" sz="2200" dirty="0">
                <a:solidFill>
                  <a:srgbClr val="002060"/>
                </a:solidFill>
                <a:latin typeface="Garamond" panose="02020404030301010803" pitchFamily="18" charset="0"/>
              </a:rPr>
              <a:t>Promote justice and equity by stopping current, preventing future, and repairing historic oppression of indigenous peoples, communities of color, migrant communities, deindustrialized communities, depopulated rural communities, the poor, low-income workers, women, the elderly, the unhoused, people with disabilities, and youth (“frontline and vulnerable communities”)</a:t>
            </a:r>
          </a:p>
        </p:txBody>
      </p:sp>
      <p:sp>
        <p:nvSpPr>
          <p:cNvPr id="3" name="Title 1">
            <a:extLst>
              <a:ext uri="{FF2B5EF4-FFF2-40B4-BE49-F238E27FC236}">
                <a16:creationId xmlns:a16="http://schemas.microsoft.com/office/drawing/2014/main" id="{AF7C2CFC-FAF5-470D-B568-85ADCDA3796B}"/>
              </a:ext>
            </a:extLst>
          </p:cNvPr>
          <p:cNvSpPr txBox="1">
            <a:spLocks/>
          </p:cNvSpPr>
          <p:nvPr/>
        </p:nvSpPr>
        <p:spPr>
          <a:xfrm>
            <a:off x="457200" y="190244"/>
            <a:ext cx="82296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Green New Deal Goals:</a:t>
            </a:r>
          </a:p>
        </p:txBody>
      </p:sp>
    </p:spTree>
    <p:extLst>
      <p:ext uri="{BB962C8B-B14F-4D97-AF65-F5344CB8AC3E}">
        <p14:creationId xmlns:p14="http://schemas.microsoft.com/office/powerpoint/2010/main" val="850538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BD41C-0882-46AC-B834-1722C839E230}"/>
              </a:ext>
            </a:extLst>
          </p:cNvPr>
          <p:cNvSpPr txBox="1"/>
          <p:nvPr/>
        </p:nvSpPr>
        <p:spPr>
          <a:xfrm>
            <a:off x="381000" y="1143000"/>
            <a:ext cx="8382000" cy="3416320"/>
          </a:xfrm>
          <a:prstGeom prst="rect">
            <a:avLst/>
          </a:prstGeom>
          <a:noFill/>
        </p:spPr>
        <p:txBody>
          <a:bodyPr wrap="square" rtlCol="0">
            <a:spAutoFit/>
          </a:bodyPr>
          <a:lstStyle/>
          <a:p>
            <a:r>
              <a:rPr lang="en-US" dirty="0">
                <a:solidFill>
                  <a:srgbClr val="002060"/>
                </a:solidFill>
                <a:latin typeface="Garamond" panose="02020404030301010803" pitchFamily="18" charset="0"/>
              </a:rPr>
              <a:t>In general, the GND resolution makes the case that the immense gravity and speed of climate change requires a response that is comparable in scale to this unprecedented challenge. The GND rightly alludes to past periods of American history where government and the private sector have together risen to address monumental emergencies, rightly notes that decarbonization needs to affect all sectors of the economy (and not just the electricity sector), and rightly points to the importance of paying special attention to the threats to vulnerable ecosystems and to frontline communities.</a:t>
            </a:r>
          </a:p>
        </p:txBody>
      </p:sp>
    </p:spTree>
    <p:extLst>
      <p:ext uri="{BB962C8B-B14F-4D97-AF65-F5344CB8AC3E}">
        <p14:creationId xmlns:p14="http://schemas.microsoft.com/office/powerpoint/2010/main" val="307701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AA8D8-16CD-4CDE-8F29-DAF0CAF6E869}"/>
              </a:ext>
            </a:extLst>
          </p:cNvPr>
          <p:cNvSpPr txBox="1"/>
          <p:nvPr/>
        </p:nvSpPr>
        <p:spPr>
          <a:xfrm>
            <a:off x="152400" y="1981200"/>
            <a:ext cx="8839200" cy="1569660"/>
          </a:xfrm>
          <a:prstGeom prst="rect">
            <a:avLst/>
          </a:prstGeom>
          <a:noFill/>
        </p:spPr>
        <p:txBody>
          <a:bodyPr wrap="square" rtlCol="0">
            <a:spAutoFit/>
          </a:bodyPr>
          <a:lstStyle/>
          <a:p>
            <a:r>
              <a:rPr lang="en-US" sz="3200" dirty="0">
                <a:solidFill>
                  <a:srgbClr val="002060"/>
                </a:solidFill>
                <a:latin typeface="Garamond" panose="02020404030301010803" pitchFamily="18" charset="0"/>
              </a:rPr>
              <a:t>As we reflect on the GND, we believe that any ambitious climate action plan like the GND must include the following principles in its implementation:</a:t>
            </a:r>
          </a:p>
        </p:txBody>
      </p:sp>
    </p:spTree>
    <p:extLst>
      <p:ext uri="{BB962C8B-B14F-4D97-AF65-F5344CB8AC3E}">
        <p14:creationId xmlns:p14="http://schemas.microsoft.com/office/powerpoint/2010/main" val="402563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C16C4-BBF5-44DF-9532-48C8D5C0F428}"/>
              </a:ext>
            </a:extLst>
          </p:cNvPr>
          <p:cNvSpPr txBox="1"/>
          <p:nvPr/>
        </p:nvSpPr>
        <p:spPr>
          <a:xfrm>
            <a:off x="381000" y="1413808"/>
            <a:ext cx="8305800" cy="1938992"/>
          </a:xfrm>
          <a:prstGeom prst="rect">
            <a:avLst/>
          </a:prstGeom>
          <a:noFill/>
        </p:spPr>
        <p:txBody>
          <a:bodyPr wrap="square" rtlCol="0">
            <a:spAutoFit/>
          </a:bodyPr>
          <a:lstStyle/>
          <a:p>
            <a:r>
              <a:rPr lang="en-US" dirty="0">
                <a:solidFill>
                  <a:srgbClr val="002060"/>
                </a:solidFill>
                <a:latin typeface="Garamond" panose="02020404030301010803" pitchFamily="18" charset="0"/>
              </a:rPr>
              <a:t>We have to do everything possible to ensure that the manufacturing of renewable energy technologies (e.g., wind turbines, solar panels, utility-scale batteries) are themselves produced in a manner that is environmentally sound and protective of the safety &amp; well-being of workers.</a:t>
            </a:r>
          </a:p>
        </p:txBody>
      </p:sp>
      <p:sp>
        <p:nvSpPr>
          <p:cNvPr id="3" name="Title 1">
            <a:extLst>
              <a:ext uri="{FF2B5EF4-FFF2-40B4-BE49-F238E27FC236}">
                <a16:creationId xmlns:a16="http://schemas.microsoft.com/office/drawing/2014/main" id="{16DF694B-2119-458C-BD24-202446FEA21E}"/>
              </a:ext>
            </a:extLst>
          </p:cNvPr>
          <p:cNvSpPr txBox="1">
            <a:spLocks/>
          </p:cNvSpPr>
          <p:nvPr/>
        </p:nvSpPr>
        <p:spPr>
          <a:xfrm>
            <a:off x="457200" y="190244"/>
            <a:ext cx="82296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Environmentally…</a:t>
            </a:r>
          </a:p>
        </p:txBody>
      </p:sp>
      <p:pic>
        <p:nvPicPr>
          <p:cNvPr id="7170" name="Picture 2" descr="Related image">
            <a:extLst>
              <a:ext uri="{FF2B5EF4-FFF2-40B4-BE49-F238E27FC236}">
                <a16:creationId xmlns:a16="http://schemas.microsoft.com/office/drawing/2014/main" id="{8B65009A-18DF-4708-A446-B0F9AD78F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3046"/>
            <a:ext cx="4171950" cy="27790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wind turbine manufacturing">
            <a:extLst>
              <a:ext uri="{FF2B5EF4-FFF2-40B4-BE49-F238E27FC236}">
                <a16:creationId xmlns:a16="http://schemas.microsoft.com/office/drawing/2014/main" id="{047E7C2C-C02B-4047-830F-DCD6005FD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45" y="3352800"/>
            <a:ext cx="3505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3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EFD10-FB1F-4862-A84B-8BD5C279EBC3}"/>
              </a:ext>
            </a:extLst>
          </p:cNvPr>
          <p:cNvSpPr txBox="1"/>
          <p:nvPr/>
        </p:nvSpPr>
        <p:spPr>
          <a:xfrm>
            <a:off x="152400" y="1143000"/>
            <a:ext cx="5562600" cy="4893647"/>
          </a:xfrm>
          <a:prstGeom prst="rect">
            <a:avLst/>
          </a:prstGeom>
          <a:noFill/>
        </p:spPr>
        <p:txBody>
          <a:bodyPr wrap="square" rtlCol="0">
            <a:spAutoFit/>
          </a:bodyPr>
          <a:lstStyle/>
          <a:p>
            <a:r>
              <a:rPr lang="en-US" dirty="0">
                <a:solidFill>
                  <a:srgbClr val="002060"/>
                </a:solidFill>
                <a:latin typeface="Garamond" panose="02020404030301010803" pitchFamily="18" charset="0"/>
              </a:rPr>
              <a:t>1.) We should carefully consider the consequences of any climate action plan on the U.S. economy, including the national debt. </a:t>
            </a:r>
          </a:p>
          <a:p>
            <a:pPr marL="342900" indent="-342900">
              <a:buFont typeface="Arial" panose="020B0604020202020204" pitchFamily="34" charset="0"/>
              <a:buChar char="•"/>
            </a:pPr>
            <a:r>
              <a:rPr lang="en-US" dirty="0">
                <a:solidFill>
                  <a:srgbClr val="002060"/>
                </a:solidFill>
                <a:latin typeface="Garamond" panose="02020404030301010803" pitchFamily="18" charset="0"/>
              </a:rPr>
              <a:t>The Green New Deal calls for going beyond environmental policies:</a:t>
            </a:r>
          </a:p>
          <a:p>
            <a:pPr marL="1085850" lvl="1" indent="-342900">
              <a:buFont typeface="Arial" panose="020B0604020202020204" pitchFamily="34" charset="0"/>
              <a:buChar char="•"/>
            </a:pPr>
            <a:r>
              <a:rPr lang="en-US" dirty="0">
                <a:solidFill>
                  <a:srgbClr val="002060"/>
                </a:solidFill>
                <a:latin typeface="Garamond" panose="02020404030301010803" pitchFamily="18" charset="0"/>
              </a:rPr>
              <a:t>Calling for a federal job guarantee, provision of health care and housing, etc.</a:t>
            </a:r>
          </a:p>
          <a:p>
            <a:pPr marL="342900" indent="-342900">
              <a:buFont typeface="Arial" panose="020B0604020202020204" pitchFamily="34" charset="0"/>
              <a:buChar char="•"/>
            </a:pPr>
            <a:r>
              <a:rPr lang="en-US" dirty="0">
                <a:solidFill>
                  <a:srgbClr val="002060"/>
                </a:solidFill>
                <a:latin typeface="Garamond" panose="02020404030301010803" pitchFamily="18" charset="0"/>
              </a:rPr>
              <a:t>Therefore, it will require:</a:t>
            </a:r>
          </a:p>
          <a:p>
            <a:pPr marL="1085850" lvl="1" indent="-342900">
              <a:buFont typeface="Arial" panose="020B0604020202020204" pitchFamily="34" charset="0"/>
              <a:buChar char="•"/>
            </a:pPr>
            <a:r>
              <a:rPr lang="en-US" dirty="0">
                <a:solidFill>
                  <a:srgbClr val="002060"/>
                </a:solidFill>
                <a:latin typeface="Garamond" panose="02020404030301010803" pitchFamily="18" charset="0"/>
              </a:rPr>
              <a:t>Input of many experts</a:t>
            </a:r>
          </a:p>
          <a:p>
            <a:pPr marL="1085850" lvl="1" indent="-342900">
              <a:buFont typeface="Arial" panose="020B0604020202020204" pitchFamily="34" charset="0"/>
              <a:buChar char="•"/>
            </a:pPr>
            <a:r>
              <a:rPr lang="en-US" dirty="0">
                <a:solidFill>
                  <a:srgbClr val="002060"/>
                </a:solidFill>
                <a:latin typeface="Garamond" panose="02020404030301010803" pitchFamily="18" charset="0"/>
              </a:rPr>
              <a:t>Must undergo a cost-benefit analysis</a:t>
            </a:r>
          </a:p>
        </p:txBody>
      </p:sp>
      <p:sp>
        <p:nvSpPr>
          <p:cNvPr id="3" name="Title 1">
            <a:extLst>
              <a:ext uri="{FF2B5EF4-FFF2-40B4-BE49-F238E27FC236}">
                <a16:creationId xmlns:a16="http://schemas.microsoft.com/office/drawing/2014/main" id="{AFA84031-CB6C-4336-A4D1-E7A3F3710323}"/>
              </a:ext>
            </a:extLst>
          </p:cNvPr>
          <p:cNvSpPr txBox="1">
            <a:spLocks/>
          </p:cNvSpPr>
          <p:nvPr/>
        </p:nvSpPr>
        <p:spPr>
          <a:xfrm>
            <a:off x="457200" y="219741"/>
            <a:ext cx="82296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Economically…</a:t>
            </a:r>
          </a:p>
        </p:txBody>
      </p:sp>
      <p:pic>
        <p:nvPicPr>
          <p:cNvPr id="6146" name="Picture 2" descr="Image result for economics">
            <a:extLst>
              <a:ext uri="{FF2B5EF4-FFF2-40B4-BE49-F238E27FC236}">
                <a16:creationId xmlns:a16="http://schemas.microsoft.com/office/drawing/2014/main" id="{70DA1448-07D1-4D3B-8AFB-9BD13061E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1066800"/>
            <a:ext cx="3937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5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4418B4-94E6-464E-A379-D4399E6190C8}"/>
              </a:ext>
            </a:extLst>
          </p:cNvPr>
          <p:cNvSpPr txBox="1"/>
          <p:nvPr/>
        </p:nvSpPr>
        <p:spPr>
          <a:xfrm>
            <a:off x="381000" y="990600"/>
            <a:ext cx="8305800" cy="3046988"/>
          </a:xfrm>
          <a:prstGeom prst="rect">
            <a:avLst/>
          </a:prstGeom>
          <a:noFill/>
        </p:spPr>
        <p:txBody>
          <a:bodyPr wrap="square" rtlCol="0">
            <a:spAutoFit/>
          </a:bodyPr>
          <a:lstStyle/>
          <a:p>
            <a:r>
              <a:rPr lang="en-US" dirty="0">
                <a:solidFill>
                  <a:srgbClr val="002060"/>
                </a:solidFill>
                <a:latin typeface="Garamond" panose="02020404030301010803" pitchFamily="18" charset="0"/>
              </a:rPr>
              <a:t>2.) All levels of government need to create evidence-based public policy that reduces barriers to sustainable economy entrepreneurs.</a:t>
            </a:r>
          </a:p>
          <a:p>
            <a:endParaRPr lang="en-US" dirty="0">
              <a:solidFill>
                <a:srgbClr val="002060"/>
              </a:solidFill>
              <a:latin typeface="Garamond" panose="02020404030301010803" pitchFamily="18" charset="0"/>
            </a:endParaRPr>
          </a:p>
          <a:p>
            <a:pPr marL="342900" indent="-342900">
              <a:buFont typeface="Wingdings" panose="05000000000000000000" pitchFamily="2" charset="2"/>
              <a:buChar char="Ø"/>
            </a:pPr>
            <a:r>
              <a:rPr lang="en-US" dirty="0">
                <a:solidFill>
                  <a:srgbClr val="002060"/>
                </a:solidFill>
                <a:latin typeface="Garamond" panose="02020404030301010803" pitchFamily="18" charset="0"/>
              </a:rPr>
              <a:t>These entrepreneurs have grown their businesses into successful companies and have been at the forefront of the rapid decarbonizing changes in the U.S. power and transportation sectors yet often face</a:t>
            </a:r>
          </a:p>
          <a:p>
            <a:r>
              <a:rPr lang="en-US" dirty="0">
                <a:solidFill>
                  <a:srgbClr val="002060"/>
                </a:solidFill>
                <a:latin typeface="Garamond" panose="02020404030301010803" pitchFamily="18" charset="0"/>
              </a:rPr>
              <a:t>    obstacles.</a:t>
            </a:r>
          </a:p>
        </p:txBody>
      </p:sp>
      <p:sp>
        <p:nvSpPr>
          <p:cNvPr id="3" name="Title 1">
            <a:extLst>
              <a:ext uri="{FF2B5EF4-FFF2-40B4-BE49-F238E27FC236}">
                <a16:creationId xmlns:a16="http://schemas.microsoft.com/office/drawing/2014/main" id="{2129B784-72B4-47E8-856C-CE946A47BB6B}"/>
              </a:ext>
            </a:extLst>
          </p:cNvPr>
          <p:cNvSpPr txBox="1">
            <a:spLocks/>
          </p:cNvSpPr>
          <p:nvPr/>
        </p:nvSpPr>
        <p:spPr>
          <a:xfrm>
            <a:off x="457200" y="219741"/>
            <a:ext cx="8229600" cy="741362"/>
          </a:xfrm>
          <a:prstGeom prst="rect">
            <a:avLst/>
          </a:prstGeom>
        </p:spPr>
        <p:txBody>
          <a:bodyPr/>
          <a:lst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defRPr>
            </a:lvl9pPr>
          </a:lstStyle>
          <a:p>
            <a:r>
              <a:rPr lang="en-US" altLang="en-US" sz="3600" b="1" kern="0" dirty="0">
                <a:solidFill>
                  <a:srgbClr val="002060"/>
                </a:solidFill>
                <a:latin typeface="Garamond" panose="02020404030301010803" pitchFamily="18" charset="0"/>
              </a:rPr>
              <a:t>Economically…</a:t>
            </a:r>
          </a:p>
        </p:txBody>
      </p:sp>
      <p:pic>
        <p:nvPicPr>
          <p:cNvPr id="5122" name="Picture 2" descr="Corey, Fred, Ryan first panel-min.jpg">
            <a:extLst>
              <a:ext uri="{FF2B5EF4-FFF2-40B4-BE49-F238E27FC236}">
                <a16:creationId xmlns:a16="http://schemas.microsoft.com/office/drawing/2014/main" id="{7C4C3173-941E-437A-9565-4E96912D0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3352800"/>
            <a:ext cx="5156200" cy="290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1352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en-US"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1552</Words>
  <Application>Microsoft Macintosh PowerPoint</Application>
  <PresentationFormat>On-screen Show (4:3)</PresentationFormat>
  <Paragraphs>96</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Garamond</vt:lpstr>
      <vt:lpstr>Times New Roman</vt:lpstr>
      <vt:lpstr>Wingdings</vt:lpstr>
      <vt:lpstr>Default Design</vt:lpstr>
      <vt:lpstr>THE GREEN NEW DEAL: A HOOSIER PERSPECTIVE</vt:lpstr>
      <vt:lpstr>About the Hoosier Environmental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THE STATE OF THE ENVIRONMENT</dc:title>
  <dc:creator>Amanda Shepherd</dc:creator>
  <cp:lastModifiedBy>Vitale, Sarah E.</cp:lastModifiedBy>
  <cp:revision>1</cp:revision>
  <dcterms:created xsi:type="dcterms:W3CDTF">2019-04-15T17:03:30Z</dcterms:created>
  <dcterms:modified xsi:type="dcterms:W3CDTF">2019-05-15T13:35:19Z</dcterms:modified>
</cp:coreProperties>
</file>