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5"/>
  </p:notesMasterIdLst>
  <p:sldIdLst>
    <p:sldId id="288" r:id="rId2"/>
    <p:sldId id="282" r:id="rId3"/>
    <p:sldId id="269" r:id="rId4"/>
    <p:sldId id="259" r:id="rId5"/>
    <p:sldId id="285" r:id="rId6"/>
    <p:sldId id="260" r:id="rId7"/>
    <p:sldId id="278" r:id="rId8"/>
    <p:sldId id="261" r:id="rId9"/>
    <p:sldId id="271" r:id="rId10"/>
    <p:sldId id="272" r:id="rId11"/>
    <p:sldId id="274" r:id="rId12"/>
    <p:sldId id="286" r:id="rId13"/>
    <p:sldId id="28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8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055C8-049E-7843-93FA-FBF8691F95B2}" type="datetimeFigureOut">
              <a:rPr lang="en-US" smtClean="0"/>
              <a:t>5/9/19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47536-6167-9E41-B882-22A6F5CAC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568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Methane is 25 times better at trapping heat than</a:t>
            </a:r>
            <a:r>
              <a:rPr lang="en-US" baseline="0" dirty="0" smtClean="0"/>
              <a:t> carbon dioxide. Fluorinated gases are hundreds to thousands of times better at trapping heat.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47536-6167-9E41-B882-22A6F5CACB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674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47536-6167-9E41-B882-22A6F5CACB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7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47536-6167-9E41-B882-22A6F5CACB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159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47536-6167-9E41-B882-22A6F5CACB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7648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Citations and sources at end of 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47536-6167-9E41-B882-22A6F5CACB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9808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47536-6167-9E41-B882-22A6F5CACB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154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IPCC 2014: https://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www.ipcc.ch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/report/ar5/wg3/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EPA Inventory: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www.epa.gov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ghgemissions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/inventory-us-greenhouse-gas-emissions-and-sinks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47536-6167-9E41-B882-22A6F5CACB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66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May 9,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May 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May 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May 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May 9, 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May 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May 9,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May 9,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May 9,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May 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May 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May 9,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ure.iiasa.ac.at/id/eprint/11120/1/ipcc_wg3_ar5_chapter5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jpg"/><Relationship Id="rId5" Type="http://schemas.openxmlformats.org/officeDocument/2006/relationships/hyperlink" Target="https://www.ipcc.ch/report/ar5/wg3/" TargetMode="External"/><Relationship Id="rId6" Type="http://schemas.openxmlformats.org/officeDocument/2006/relationships/hyperlink" Target="https://www.epa.gov/ghgemissions/inventory-us-greenhouse-gas-emissions-and-sinks" TargetMode="Externa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pcc.ch/site/assets/uploads/2018/02/ipcc_wg3_ar5_chapter5.pdf" TargetMode="External"/><Relationship Id="rId4" Type="http://schemas.openxmlformats.org/officeDocument/2006/relationships/hyperlink" Target="https://www.bu.edu/sph/files/2012/12/Chivian_and_Bernstein_2010_How_our_Health_Depends_on_Biodiversity.pdf" TargetMode="External"/><Relationship Id="rId5" Type="http://schemas.openxmlformats.org/officeDocument/2006/relationships/hyperlink" Target="https://journals.plos.org/plosone/article?id=10.1371/journal.pone.0053788" TargetMode="External"/><Relationship Id="rId6" Type="http://schemas.openxmlformats.org/officeDocument/2006/relationships/hyperlink" Target="https://journals.ametsoc.org/doi/full/10.1175/2011JCLI4035.1" TargetMode="External"/><Relationship Id="rId7" Type="http://schemas.openxmlformats.org/officeDocument/2006/relationships/hyperlink" Target="https://www.ipcc.ch/sr15/" TargetMode="External"/><Relationship Id="rId8" Type="http://schemas.openxmlformats.org/officeDocument/2006/relationships/hyperlink" Target="https://epic.awi.de/id/eprint/18281/1/Lth2008a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limatechange.lta.org/early-spring-impacts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mel.noaa.gov/co2/story/A%20primer%20on%20pH" TargetMode="External"/><Relationship Id="rId4" Type="http://schemas.openxmlformats.org/officeDocument/2006/relationships/hyperlink" Target="http://pure.iiasa.ac.at/id/eprint/11120/1/ipcc_wg3_ar5_chapter5.pdf" TargetMode="External"/><Relationship Id="rId5" Type="http://schemas.openxmlformats.org/officeDocument/2006/relationships/hyperlink" Target="http://www.cgd.ucar.edu/staff/cdeser/docs/screen.toe_ice-free_arctic.grl19.pdf" TargetMode="External"/><Relationship Id="rId6" Type="http://schemas.openxmlformats.org/officeDocument/2006/relationships/hyperlink" Target="https://www.epa.gov/ghgemissions/inventory-us-greenhouse-gas-emissions-and-sinks" TargetMode="External"/><Relationship Id="rId7" Type="http://schemas.openxmlformats.org/officeDocument/2006/relationships/hyperlink" Target="https://www.epa.gov/ghgemissions/inventory-us-greenhouse-gas-emissions-and-sinks-1990-2017" TargetMode="External"/><Relationship Id="rId8" Type="http://schemas.openxmlformats.org/officeDocument/2006/relationships/hyperlink" Target="https://www.nasa.gov/feature/goddard/warming-seas-and-melting-ice-sheet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limate.nasa.gov/vital-signs/global-temperature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ipcc.ch/sr15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Climate change primer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7772400" cy="914400"/>
          </a:xfrm>
        </p:spPr>
        <p:txBody>
          <a:bodyPr>
            <a:normAutofit fontScale="85000" lnSpcReduction="20000"/>
          </a:bodyPr>
          <a:lstStyle/>
          <a:p>
            <a:r>
              <a:rPr lang="en-US" smtClean="0"/>
              <a:t>Jen </a:t>
            </a:r>
            <a:r>
              <a:rPr lang="en-US" dirty="0" smtClean="0"/>
              <a:t>Rowland, Ball State University</a:t>
            </a:r>
          </a:p>
          <a:p>
            <a:r>
              <a:rPr lang="en-US" dirty="0" smtClean="0"/>
              <a:t>Presentation: </a:t>
            </a:r>
            <a:r>
              <a:rPr lang="en-US" dirty="0" err="1" smtClean="0"/>
              <a:t>Maring</a:t>
            </a:r>
            <a:r>
              <a:rPr lang="en-US" dirty="0" smtClean="0"/>
              <a:t>-hunt Library, Muncie, Indiana, 27 April 2019</a:t>
            </a:r>
          </a:p>
        </p:txBody>
      </p:sp>
    </p:spTree>
    <p:extLst>
      <p:ext uri="{BB962C8B-B14F-4D97-AF65-F5344CB8AC3E}">
        <p14:creationId xmlns:p14="http://schemas.microsoft.com/office/powerpoint/2010/main" val="2889890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08244" cy="4794956"/>
          </a:xfrm>
        </p:spPr>
        <p:txBody>
          <a:bodyPr>
            <a:normAutofit/>
          </a:bodyPr>
          <a:lstStyle/>
          <a:p>
            <a:pPr marL="342900" lvl="0" indent="-342900">
              <a:buFont typeface="Arial"/>
              <a:buChar char="•"/>
            </a:pPr>
            <a:r>
              <a:rPr lang="en-US" dirty="0" smtClean="0"/>
              <a:t>1°C over pre-industrial era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On the course of proposed action under the Paris Agreement, </a:t>
            </a:r>
            <a:r>
              <a:rPr lang="en-US" dirty="0">
                <a:solidFill>
                  <a:schemeClr val="tx2"/>
                </a:solidFill>
              </a:rPr>
              <a:t>warming will reach 2.6 - 3.1°C by 2100 </a:t>
            </a:r>
            <a:r>
              <a:rPr lang="en-US" dirty="0"/>
              <a:t>(assuming best-case scenario and everyone reaching their goals in record time)</a:t>
            </a:r>
            <a:r>
              <a:rPr lang="en-US" dirty="0" smtClean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Energy growth is 2% a year. We need growth to drop by 6% a year.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endParaRPr lang="en-US" dirty="0"/>
          </a:p>
          <a:p>
            <a:r>
              <a:rPr lang="en-US" sz="1300" b="0" dirty="0" smtClean="0"/>
              <a:t>See: </a:t>
            </a:r>
            <a:r>
              <a:rPr lang="en-US" sz="1300" b="0" dirty="0" err="1" smtClean="0"/>
              <a:t>Rogelj</a:t>
            </a:r>
            <a:r>
              <a:rPr lang="en-US" sz="1300" b="0" dirty="0"/>
              <a:t>, J., et al.(2016). Paris Agreement climate proposals need a boost to keep warming well below 2 °C. </a:t>
            </a:r>
            <a:r>
              <a:rPr lang="en-US" sz="1300" b="0" i="1" dirty="0"/>
              <a:t>Nature</a:t>
            </a:r>
            <a:r>
              <a:rPr lang="en-US" sz="1300" b="0" dirty="0"/>
              <a:t>, 534(7609), 631-639. doi:10.1038/</a:t>
            </a:r>
            <a:r>
              <a:rPr lang="en-US" sz="1300" b="0" dirty="0" smtClean="0"/>
              <a:t>nature18307 and Blanco, G. et al. (2014). </a:t>
            </a:r>
            <a:r>
              <a:rPr lang="en-US" sz="1400" b="0" dirty="0" smtClean="0"/>
              <a:t>Drivers</a:t>
            </a:r>
            <a:r>
              <a:rPr lang="en-US" sz="1400" b="0" dirty="0"/>
              <a:t>, Trends and </a:t>
            </a:r>
            <a:r>
              <a:rPr lang="en-US" sz="1400" b="0" dirty="0" smtClean="0"/>
              <a:t>Mitigation </a:t>
            </a:r>
            <a:r>
              <a:rPr lang="en-US" sz="1400" b="0" dirty="0" smtClean="0">
                <a:hlinkClick r:id="rId2"/>
              </a:rPr>
              <a:t>http</a:t>
            </a:r>
            <a:r>
              <a:rPr lang="en-US" sz="1400" b="0" dirty="0">
                <a:hlinkClick r:id="rId2"/>
              </a:rPr>
              <a:t>://pure.iiasa.ac.at/id/eprint/11120/1/ipcc_wg3_ar5_chapter5.pdf</a:t>
            </a:r>
            <a:endParaRPr lang="en-US" sz="1400" b="0" dirty="0"/>
          </a:p>
          <a:p>
            <a:endParaRPr lang="en-US" sz="1400" b="0" dirty="0"/>
          </a:p>
          <a:p>
            <a:endParaRPr lang="en-US" sz="1300" b="0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043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&amp; Sources </a:t>
            </a:r>
            <a:br>
              <a:rPr lang="en-US" dirty="0" smtClean="0"/>
            </a:br>
            <a:r>
              <a:rPr lang="en-US" dirty="0" smtClean="0"/>
              <a:t>of emissions:</a:t>
            </a:r>
            <a:endParaRPr lang="en-US" dirty="0"/>
          </a:p>
        </p:txBody>
      </p:sp>
      <p:pic>
        <p:nvPicPr>
          <p:cNvPr id="3" name="Picture 2" descr="global_emissions_gas_201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55448"/>
            <a:ext cx="4182097" cy="4574429"/>
          </a:xfrm>
          <a:prstGeom prst="rect">
            <a:avLst/>
          </a:prstGeom>
        </p:spPr>
      </p:pic>
      <p:pic>
        <p:nvPicPr>
          <p:cNvPr id="6" name="Content Placeholder 5" descr="total-ghg-2019-caption.jpg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422" b="-8422"/>
          <a:stretch>
            <a:fillRect/>
          </a:stretch>
        </p:blipFill>
        <p:spPr>
          <a:xfrm>
            <a:off x="4639297" y="1318342"/>
            <a:ext cx="4315473" cy="5932216"/>
          </a:xfrm>
        </p:spPr>
      </p:pic>
      <p:sp>
        <p:nvSpPr>
          <p:cNvPr id="7" name="TextBox 6"/>
          <p:cNvSpPr txBox="1"/>
          <p:nvPr/>
        </p:nvSpPr>
        <p:spPr>
          <a:xfrm>
            <a:off x="457200" y="6413841"/>
            <a:ext cx="37889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U.S. Environmental Protection Agency, from </a:t>
            </a:r>
            <a:r>
              <a:rPr lang="en-US" sz="1000" dirty="0" smtClean="0">
                <a:hlinkClick r:id="rId5"/>
              </a:rPr>
              <a:t>IPCC 2014</a:t>
            </a:r>
            <a:r>
              <a:rPr lang="en-US" sz="1000" dirty="0"/>
              <a:t> </a:t>
            </a:r>
            <a:r>
              <a:rPr lang="en-US" sz="1000" dirty="0" smtClean="0"/>
              <a:t>and </a:t>
            </a:r>
          </a:p>
          <a:p>
            <a:r>
              <a:rPr lang="en-US" sz="1000" dirty="0" smtClean="0"/>
              <a:t>US EPA</a:t>
            </a:r>
            <a:r>
              <a:rPr lang="en-US" sz="1000" dirty="0" smtClean="0">
                <a:hlinkClick r:id="rId6"/>
              </a:rPr>
              <a:t> Inventory </a:t>
            </a:r>
            <a:r>
              <a:rPr lang="en-US" sz="1000" dirty="0" smtClean="0"/>
              <a:t>of US Greenhouse Gas Emissions and Sinks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814156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386016"/>
            <a:ext cx="7620000" cy="5740148"/>
          </a:xfrm>
        </p:spPr>
        <p:txBody>
          <a:bodyPr>
            <a:noAutofit/>
          </a:bodyPr>
          <a:lstStyle/>
          <a:p>
            <a:r>
              <a:rPr lang="en-US" sz="1000" dirty="0"/>
              <a:t>Citations and Sources</a:t>
            </a:r>
            <a:r>
              <a:rPr lang="en-US" sz="1000" dirty="0" smtClean="0"/>
              <a:t>:</a:t>
            </a:r>
            <a:endParaRPr lang="en-US" sz="1000" dirty="0"/>
          </a:p>
          <a:p>
            <a:r>
              <a:rPr lang="en-US" sz="1000" b="0" dirty="0" err="1"/>
              <a:t>Allstadt</a:t>
            </a:r>
            <a:r>
              <a:rPr lang="en-US" sz="1000" b="0" dirty="0"/>
              <a:t>, A. J., </a:t>
            </a:r>
            <a:r>
              <a:rPr lang="en-US" sz="1000" b="0" dirty="0" err="1"/>
              <a:t>Vavrus</a:t>
            </a:r>
            <a:r>
              <a:rPr lang="en-US" sz="1000" b="0" dirty="0"/>
              <a:t>, S. J., </a:t>
            </a:r>
            <a:r>
              <a:rPr lang="en-US" sz="1000" b="0" dirty="0" err="1"/>
              <a:t>Heglund</a:t>
            </a:r>
            <a:r>
              <a:rPr lang="en-US" sz="1000" b="0" dirty="0"/>
              <a:t>, P. J., </a:t>
            </a:r>
            <a:r>
              <a:rPr lang="en-US" sz="1000" b="0" dirty="0" err="1"/>
              <a:t>Pidgeon</a:t>
            </a:r>
            <a:r>
              <a:rPr lang="en-US" sz="1000" b="0" dirty="0"/>
              <a:t>, A. M., </a:t>
            </a:r>
            <a:r>
              <a:rPr lang="en-US" sz="1000" b="0" dirty="0" err="1"/>
              <a:t>Thogmartin</a:t>
            </a:r>
            <a:r>
              <a:rPr lang="en-US" sz="1000" b="0" dirty="0"/>
              <a:t>, W. E., &amp; </a:t>
            </a:r>
            <a:r>
              <a:rPr lang="en-US" sz="1000" b="0" dirty="0" err="1"/>
              <a:t>Radeloff</a:t>
            </a:r>
            <a:r>
              <a:rPr lang="en-US" sz="1000" b="0" dirty="0"/>
              <a:t>, V. C. (2015). Spring plant phenology and false springs in the conterminous US during the 21st century. </a:t>
            </a:r>
            <a:r>
              <a:rPr lang="en-US" sz="1000" b="0" i="1" dirty="0"/>
              <a:t>Environmental Research Letters</a:t>
            </a:r>
            <a:r>
              <a:rPr lang="en-US" sz="1000" b="0" dirty="0"/>
              <a:t>, 10(10), 104008. doi:10.1088/1748-9326/10/10/104008. Available at </a:t>
            </a:r>
            <a:r>
              <a:rPr lang="en-US" sz="1000" b="0" u="sng" dirty="0">
                <a:hlinkClick r:id="rId2"/>
              </a:rPr>
              <a:t>http://climatechange.lta.org/early-spring-impacts</a:t>
            </a:r>
            <a:r>
              <a:rPr lang="en-US" sz="1000" b="0" u="sng" dirty="0" smtClean="0">
                <a:hlinkClick r:id="rId2"/>
              </a:rPr>
              <a:t>/</a:t>
            </a:r>
            <a:endParaRPr lang="en-US" sz="1000" b="0" dirty="0"/>
          </a:p>
          <a:p>
            <a:r>
              <a:rPr lang="en-US" sz="1000" b="0" dirty="0"/>
              <a:t>Blanco G., et al. 2014: Drivers, Trends and Mitigation. In: </a:t>
            </a:r>
            <a:r>
              <a:rPr lang="en-US" sz="1000" b="0" i="1" dirty="0"/>
              <a:t>Climate Change 2014: Mitigation of Climate Change. Contribution of Working Group III to the Fifth Assessment Report of the Intergovernmental Panel on Climate Change</a:t>
            </a:r>
            <a:r>
              <a:rPr lang="en-US" sz="1000" b="0" dirty="0"/>
              <a:t> [</a:t>
            </a:r>
            <a:r>
              <a:rPr lang="en-US" sz="1000" b="0" dirty="0" err="1"/>
              <a:t>Edenhofer</a:t>
            </a:r>
            <a:r>
              <a:rPr lang="en-US" sz="1000" b="0" dirty="0"/>
              <a:t>, O., et al. (eds.)]. Cambridge University Press, Cambridge, United Kingdom and New York, NY, USA. Available at </a:t>
            </a:r>
            <a:r>
              <a:rPr lang="en-US" sz="1000" b="0" u="sng" dirty="0">
                <a:hlinkClick r:id="rId3"/>
              </a:rPr>
              <a:t>https://www.ipcc.ch/site/assets/uploads/2018/02/ipcc_wg3_ar5_chapter5.</a:t>
            </a:r>
            <a:r>
              <a:rPr lang="en-US" sz="1000" b="0" u="sng" dirty="0" smtClean="0">
                <a:hlinkClick r:id="rId3"/>
              </a:rPr>
              <a:t>pdf</a:t>
            </a:r>
            <a:endParaRPr lang="en-US" sz="1000" b="0" dirty="0"/>
          </a:p>
          <a:p>
            <a:r>
              <a:rPr lang="en-US" sz="1000" b="0" dirty="0"/>
              <a:t>Chen, I., Hill, J. K., </a:t>
            </a:r>
            <a:r>
              <a:rPr lang="en-US" sz="1000" b="0" dirty="0" err="1"/>
              <a:t>Ohlemuller</a:t>
            </a:r>
            <a:r>
              <a:rPr lang="en-US" sz="1000" b="0" dirty="0"/>
              <a:t>, R., Roy, D. B., &amp; Thomas, C. D. (2011). Rapid range shifts of species associated with high levels of climate warming. </a:t>
            </a:r>
            <a:r>
              <a:rPr lang="en-US" sz="1000" b="0" i="1" dirty="0"/>
              <a:t>Science</a:t>
            </a:r>
            <a:r>
              <a:rPr lang="en-US" sz="1000" b="0" dirty="0"/>
              <a:t>, 333(6045), 1024-1026. doi:10.1126/science.1206432 </a:t>
            </a:r>
          </a:p>
          <a:p>
            <a:r>
              <a:rPr lang="en-US" sz="1000" b="0" dirty="0" err="1"/>
              <a:t>Chivian</a:t>
            </a:r>
            <a:r>
              <a:rPr lang="en-US" sz="1000" b="0" dirty="0"/>
              <a:t>, E., &amp; Bernstein, A. (2008). Sustaining life: How human health depends on biodiversity. Oxford: Oxford University Press. Summary and report available at </a:t>
            </a:r>
            <a:r>
              <a:rPr lang="en-US" sz="1000" b="0" u="sng" dirty="0">
                <a:hlinkClick r:id="rId4"/>
              </a:rPr>
              <a:t>https://www.bu.edu/sph/files/2012/12/</a:t>
            </a:r>
            <a:r>
              <a:rPr lang="en-US" sz="1000" b="0" u="sng" dirty="0" smtClean="0">
                <a:hlinkClick r:id="rId4"/>
              </a:rPr>
              <a:t>Chivian_and_Bernstein_2010_How_our_Health_Depends_on_Biodiversity.pdf</a:t>
            </a:r>
            <a:endParaRPr lang="en-US" sz="1000" b="0" dirty="0"/>
          </a:p>
          <a:p>
            <a:r>
              <a:rPr lang="en-US" sz="1000" b="0" dirty="0"/>
              <a:t>Ellwood, E. R., Temple, S. A., </a:t>
            </a:r>
            <a:r>
              <a:rPr lang="en-US" sz="1000" b="0" dirty="0" err="1"/>
              <a:t>Primack</a:t>
            </a:r>
            <a:r>
              <a:rPr lang="en-US" sz="1000" b="0" dirty="0"/>
              <a:t>, R. B., Bradley, N. L., &amp; Davis, C. C. (2013). Record-breaking early flowering in the eastern United States. </a:t>
            </a:r>
            <a:r>
              <a:rPr lang="en-US" sz="1000" b="0" i="1" dirty="0" err="1"/>
              <a:t>PLoS</a:t>
            </a:r>
            <a:r>
              <a:rPr lang="en-US" sz="1000" b="0" i="1" dirty="0"/>
              <a:t> ONE</a:t>
            </a:r>
            <a:r>
              <a:rPr lang="en-US" sz="1000" b="0" dirty="0"/>
              <a:t>, 8(1). doi:10.1371/journal.pone.0053788. Available at </a:t>
            </a:r>
            <a:r>
              <a:rPr lang="en-US" sz="1000" b="0" u="sng" dirty="0">
                <a:hlinkClick r:id="rId5"/>
              </a:rPr>
              <a:t>https://journals.plos.org/plosone/article?id=10.1371/journal.pone.</a:t>
            </a:r>
            <a:r>
              <a:rPr lang="en-US" sz="1000" b="0" u="sng" dirty="0" smtClean="0">
                <a:hlinkClick r:id="rId5"/>
              </a:rPr>
              <a:t>0053788</a:t>
            </a:r>
            <a:endParaRPr lang="en-US" sz="1000" b="0" dirty="0"/>
          </a:p>
          <a:p>
            <a:r>
              <a:rPr lang="en-US" sz="1000" b="0" dirty="0" err="1"/>
              <a:t>Herold</a:t>
            </a:r>
            <a:r>
              <a:rPr lang="en-US" sz="1000" b="0" dirty="0"/>
              <a:t>, N., Huber, M., &amp; Müller, R. D. (2011). Modeling the Miocene climatic optimum. Part I: Land and atmosphere. </a:t>
            </a:r>
            <a:r>
              <a:rPr lang="en-US" sz="1000" b="0" i="1" dirty="0"/>
              <a:t>Journal of Climate</a:t>
            </a:r>
            <a:r>
              <a:rPr lang="en-US" sz="1000" b="0" dirty="0"/>
              <a:t>, 24(24), 6353-6372. doi:10.1175/2011jcli4035.1. Available at </a:t>
            </a:r>
            <a:r>
              <a:rPr lang="en-US" sz="1000" b="0" u="sng" dirty="0">
                <a:hlinkClick r:id="rId6"/>
              </a:rPr>
              <a:t>https://journals.ametsoc.org/doi/full/10.1175/</a:t>
            </a:r>
            <a:r>
              <a:rPr lang="en-US" sz="1000" b="0" u="sng" dirty="0" smtClean="0">
                <a:hlinkClick r:id="rId6"/>
              </a:rPr>
              <a:t>2011JCLI4035.1</a:t>
            </a:r>
            <a:endParaRPr lang="en-US" sz="1000" b="0" dirty="0"/>
          </a:p>
          <a:p>
            <a:r>
              <a:rPr lang="en-US" sz="1000" b="0" dirty="0"/>
              <a:t>IPCC, 2018: Summary for Policymakers. In: </a:t>
            </a:r>
            <a:r>
              <a:rPr lang="en-US" sz="1000" b="0" i="1" dirty="0"/>
              <a:t>Global Warming of 1.5°C. An IPCC Special Report on the impacts of global warming of 1.5°C above pre-industrial levels and related global greenhouse gas emission pathways, in the context of strengthening the global response to the threat of climate change, sustainable development, and efforts to eradicate poverty</a:t>
            </a:r>
            <a:r>
              <a:rPr lang="en-US" sz="1000" b="0" dirty="0"/>
              <a:t> [Masson-</a:t>
            </a:r>
            <a:r>
              <a:rPr lang="en-US" sz="1000" b="0" dirty="0" err="1"/>
              <a:t>Delmotte</a:t>
            </a:r>
            <a:r>
              <a:rPr lang="en-US" sz="1000" b="0" dirty="0"/>
              <a:t>, V., et al. (eds.)]. World Meteorological Organization, Geneva, Switzerland, 32 pp. Available at </a:t>
            </a:r>
            <a:r>
              <a:rPr lang="en-US" sz="1000" b="0" u="sng" dirty="0">
                <a:hlinkClick r:id="rId7"/>
              </a:rPr>
              <a:t>https://www.ipcc.ch/sr15</a:t>
            </a:r>
            <a:r>
              <a:rPr lang="en-US" sz="1000" b="0" u="sng" dirty="0" smtClean="0">
                <a:hlinkClick r:id="rId7"/>
              </a:rPr>
              <a:t>/</a:t>
            </a:r>
            <a:endParaRPr lang="en-US" sz="1000" b="0" dirty="0"/>
          </a:p>
          <a:p>
            <a:r>
              <a:rPr lang="en-US" sz="1000" b="0" dirty="0" err="1"/>
              <a:t>Lüthi</a:t>
            </a:r>
            <a:r>
              <a:rPr lang="en-US" sz="1000" b="0" dirty="0"/>
              <a:t>, D., </a:t>
            </a:r>
            <a:r>
              <a:rPr lang="en-US" sz="1000" b="0" dirty="0" err="1"/>
              <a:t>Floch</a:t>
            </a:r>
            <a:r>
              <a:rPr lang="en-US" sz="1000" b="0" dirty="0"/>
              <a:t>, M. L., </a:t>
            </a:r>
            <a:r>
              <a:rPr lang="en-US" sz="1000" b="0" dirty="0" err="1"/>
              <a:t>Bereiter</a:t>
            </a:r>
            <a:r>
              <a:rPr lang="en-US" sz="1000" b="0" dirty="0"/>
              <a:t>, B., </a:t>
            </a:r>
            <a:r>
              <a:rPr lang="en-US" sz="1000" b="0" dirty="0" err="1"/>
              <a:t>Blunier</a:t>
            </a:r>
            <a:r>
              <a:rPr lang="en-US" sz="1000" b="0" dirty="0"/>
              <a:t>, T., </a:t>
            </a:r>
            <a:r>
              <a:rPr lang="en-US" sz="1000" b="0" dirty="0" err="1"/>
              <a:t>Barnola</a:t>
            </a:r>
            <a:r>
              <a:rPr lang="en-US" sz="1000" b="0" dirty="0"/>
              <a:t>, J., </a:t>
            </a:r>
            <a:r>
              <a:rPr lang="en-US" sz="1000" b="0" dirty="0" err="1"/>
              <a:t>Siegenthaler</a:t>
            </a:r>
            <a:r>
              <a:rPr lang="en-US" sz="1000" b="0" dirty="0"/>
              <a:t>, U., . . . Stocker, T. F. (2008). High-resolution carbon dioxide concentration record 650,000–800,000 years before present. </a:t>
            </a:r>
            <a:r>
              <a:rPr lang="en-US" sz="1000" b="0" i="1" dirty="0"/>
              <a:t>Nature, 453</a:t>
            </a:r>
            <a:r>
              <a:rPr lang="en-US" sz="1000" b="0" dirty="0"/>
              <a:t>(7193), 379-382. doi:10.1038/nature06949. Available at </a:t>
            </a:r>
            <a:r>
              <a:rPr lang="en-US" sz="1000" b="0" u="sng" dirty="0">
                <a:hlinkClick r:id="rId8"/>
              </a:rPr>
              <a:t>https://epic.awi.de/id/eprint/18281/1/</a:t>
            </a:r>
            <a:r>
              <a:rPr lang="en-US" sz="1000" b="0" u="sng" dirty="0" smtClean="0">
                <a:hlinkClick r:id="rId8"/>
              </a:rPr>
              <a:t>Lth2008a.pdf</a:t>
            </a:r>
            <a:endParaRPr lang="en-US" sz="1000" b="0" dirty="0"/>
          </a:p>
          <a:p>
            <a:r>
              <a:rPr lang="en-US" sz="1000" b="0" dirty="0" err="1"/>
              <a:t>McInerney</a:t>
            </a:r>
            <a:r>
              <a:rPr lang="en-US" sz="1000" b="0" dirty="0"/>
              <a:t>, F. A., &amp; Wing, S. L. (2011). The Paleocene-Eocene thermal maximum: A perturbation of carbon cycle, climate, and biosphere with implications for the future. </a:t>
            </a:r>
            <a:r>
              <a:rPr lang="en-US" sz="1000" b="0" i="1" dirty="0"/>
              <a:t>Annual Review of Earth and Planetary Sciences, 39</a:t>
            </a:r>
            <a:r>
              <a:rPr lang="en-US" sz="1000" b="0" dirty="0"/>
              <a:t>(1), 489-516. doi:10.1146/annurev-earth-040610-133431</a:t>
            </a:r>
          </a:p>
          <a:p>
            <a:endParaRPr lang="en-US" sz="1000" dirty="0"/>
          </a:p>
          <a:p>
            <a:r>
              <a:rPr lang="en-US" sz="1000" dirty="0"/>
              <a:t> </a:t>
            </a:r>
          </a:p>
          <a:p>
            <a:r>
              <a:rPr lang="en-US" sz="1000" dirty="0"/>
              <a:t> </a:t>
            </a:r>
          </a:p>
          <a:p>
            <a:r>
              <a:rPr lang="en-US" sz="1000" dirty="0"/>
              <a:t> </a:t>
            </a:r>
          </a:p>
          <a:p>
            <a:r>
              <a:rPr lang="en-US" sz="1000" dirty="0"/>
              <a:t> </a:t>
            </a:r>
          </a:p>
          <a:p>
            <a:r>
              <a:rPr lang="en-US" sz="1000" dirty="0"/>
              <a:t> </a:t>
            </a:r>
          </a:p>
          <a:p>
            <a:r>
              <a:rPr lang="en-US" sz="1000" dirty="0"/>
              <a:t> </a:t>
            </a:r>
          </a:p>
          <a:p>
            <a:r>
              <a:rPr lang="en-US" sz="1000" dirty="0"/>
              <a:t> </a:t>
            </a:r>
          </a:p>
          <a:p>
            <a:r>
              <a:rPr lang="en-US" sz="1000" dirty="0"/>
              <a:t> </a:t>
            </a:r>
          </a:p>
          <a:p>
            <a:r>
              <a:rPr lang="en-US" sz="1000" dirty="0"/>
              <a:t> </a:t>
            </a:r>
          </a:p>
          <a:p>
            <a:r>
              <a:rPr lang="en-US" sz="1000" dirty="0"/>
              <a:t> </a:t>
            </a:r>
          </a:p>
          <a:p>
            <a:endParaRPr lang="en-US" sz="1000" dirty="0"/>
          </a:p>
          <a:p>
            <a:pPr defTabSz="457200">
              <a:spcBef>
                <a:spcPts val="0"/>
              </a:spcBef>
              <a:spcAft>
                <a:spcPts val="0"/>
              </a:spcAft>
              <a:defRPr/>
            </a:pPr>
            <a:endParaRPr lang="en-US" sz="1000" b="0" dirty="0"/>
          </a:p>
          <a:p>
            <a:pPr defTabSz="457200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/>
          </a:p>
          <a:p>
            <a:pPr defTabSz="457200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/>
          </a:p>
          <a:p>
            <a:pPr defTabSz="457200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000" dirty="0"/>
          </a:p>
          <a:p>
            <a:pPr defTabSz="457200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/>
          </a:p>
          <a:p>
            <a:pPr defTabSz="457200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/>
          </a:p>
          <a:p>
            <a:pPr defTabSz="457200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/>
          </a:p>
          <a:p>
            <a:pPr defTabSz="457200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/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210352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3756"/>
            <a:ext cx="7620000" cy="5802408"/>
          </a:xfrm>
        </p:spPr>
        <p:txBody>
          <a:bodyPr>
            <a:normAutofit/>
          </a:bodyPr>
          <a:lstStyle/>
          <a:p>
            <a:r>
              <a:rPr lang="en-US" sz="1000" dirty="0" smtClean="0"/>
              <a:t>Citations and Sources (continued)</a:t>
            </a:r>
            <a:endParaRPr lang="en-US" sz="1000" dirty="0"/>
          </a:p>
          <a:p>
            <a:r>
              <a:rPr lang="en-US" sz="1000" b="0" dirty="0" smtClean="0"/>
              <a:t>NASA</a:t>
            </a:r>
            <a:r>
              <a:rPr lang="en-US" sz="1000" b="0" dirty="0"/>
              <a:t>/GISS. (2019, April 24). Global Surface Temperature. </a:t>
            </a:r>
            <a:r>
              <a:rPr lang="en-US" sz="1000" b="0" u="sng" dirty="0">
                <a:hlinkClick r:id="rId2"/>
              </a:rPr>
              <a:t>https://climate.nasa.gov/vital-signs/global-temperature</a:t>
            </a:r>
            <a:r>
              <a:rPr lang="en-US" sz="1000" b="0" u="sng" dirty="0" smtClean="0">
                <a:hlinkClick r:id="rId2"/>
              </a:rPr>
              <a:t>/</a:t>
            </a:r>
            <a:endParaRPr lang="en-US" sz="1000" b="0" dirty="0"/>
          </a:p>
          <a:p>
            <a:r>
              <a:rPr lang="en-US" sz="1000" b="0" dirty="0"/>
              <a:t>NOAA Pacific Marine Environmental Laboratory Carbon Group. (</a:t>
            </a:r>
            <a:r>
              <a:rPr lang="en-US" sz="1000" b="0" dirty="0" err="1"/>
              <a:t>n.d.</a:t>
            </a:r>
            <a:r>
              <a:rPr lang="en-US" sz="1000" b="0" dirty="0"/>
              <a:t>). A primer on </a:t>
            </a:r>
            <a:r>
              <a:rPr lang="en-US" sz="1000" b="0" dirty="0" err="1"/>
              <a:t>pH.</a:t>
            </a:r>
            <a:r>
              <a:rPr lang="en-US" sz="1000" b="0" dirty="0"/>
              <a:t> </a:t>
            </a:r>
            <a:r>
              <a:rPr lang="en-US" sz="1000" b="0" u="sng" dirty="0">
                <a:hlinkClick r:id="rId3"/>
              </a:rPr>
              <a:t>https://www.pmel.noaa.gov/co2/story/A primer on </a:t>
            </a:r>
            <a:r>
              <a:rPr lang="en-US" sz="1000" b="0" u="sng" dirty="0" smtClean="0">
                <a:hlinkClick r:id="rId3"/>
              </a:rPr>
              <a:t>pH</a:t>
            </a:r>
            <a:endParaRPr lang="en-US" sz="1000" b="0" dirty="0"/>
          </a:p>
          <a:p>
            <a:r>
              <a:rPr lang="en-US" sz="1000" b="0" dirty="0" err="1"/>
              <a:t>Primack</a:t>
            </a:r>
            <a:r>
              <a:rPr lang="en-US" sz="1000" b="0" dirty="0"/>
              <a:t>, R.B. (2010). </a:t>
            </a:r>
            <a:r>
              <a:rPr lang="en-US" sz="1000" b="0" i="1" dirty="0"/>
              <a:t>Essentials of Conservation Biology</a:t>
            </a:r>
            <a:r>
              <a:rPr lang="en-US" sz="1000" b="0" dirty="0"/>
              <a:t>. 5th Ed. Sunderland, MA: </a:t>
            </a:r>
            <a:r>
              <a:rPr lang="en-US" sz="1000" b="0" dirty="0" err="1" smtClean="0"/>
              <a:t>Sinauer</a:t>
            </a:r>
            <a:endParaRPr lang="en-US" sz="1000" b="0" dirty="0"/>
          </a:p>
          <a:p>
            <a:r>
              <a:rPr lang="en-US" sz="1000" b="0" dirty="0" err="1"/>
              <a:t>Rogelj</a:t>
            </a:r>
            <a:r>
              <a:rPr lang="en-US" sz="1000" b="0" dirty="0"/>
              <a:t>, J., et al.(2016). Paris Agreement climate proposals need a boost to keep warming well below 2 °C. </a:t>
            </a:r>
            <a:r>
              <a:rPr lang="en-US" sz="1000" b="0" i="1" dirty="0"/>
              <a:t>Nature</a:t>
            </a:r>
            <a:r>
              <a:rPr lang="en-US" sz="1000" b="0" dirty="0"/>
              <a:t>, 534(7609), 631-639. doi:10.1038/nature18307 and Blanco, G. et al. (2014). Drivers, Trends and Mitigation </a:t>
            </a:r>
            <a:r>
              <a:rPr lang="en-US" sz="1000" b="0" dirty="0">
                <a:hlinkClick r:id="rId4"/>
              </a:rPr>
              <a:t>http://pure.iiasa.ac.at/id/eprint/11120/1/ipcc_wg3_ar5_chapter5.</a:t>
            </a:r>
            <a:r>
              <a:rPr lang="en-US" sz="1000" b="0" dirty="0" smtClean="0">
                <a:hlinkClick r:id="rId4"/>
              </a:rPr>
              <a:t>pdf</a:t>
            </a:r>
            <a:endParaRPr lang="en-US" sz="1000" b="0" dirty="0" smtClean="0"/>
          </a:p>
          <a:p>
            <a:r>
              <a:rPr lang="en-US" sz="1000" b="0" dirty="0" smtClean="0"/>
              <a:t>Screen</a:t>
            </a:r>
            <a:r>
              <a:rPr lang="en-US" sz="1000" b="0" dirty="0"/>
              <a:t>, J. A., &amp; </a:t>
            </a:r>
            <a:r>
              <a:rPr lang="en-US" sz="1000" b="0" dirty="0" err="1"/>
              <a:t>Deser</a:t>
            </a:r>
            <a:r>
              <a:rPr lang="en-US" sz="1000" b="0" dirty="0"/>
              <a:t>, C. (2019). Pacific ocean variability influences the time of emergence of a seasonally ice‐free Arctic Ocean. </a:t>
            </a:r>
            <a:r>
              <a:rPr lang="en-US" sz="1000" b="0" i="1" dirty="0"/>
              <a:t>Geophysical Research Letters</a:t>
            </a:r>
            <a:r>
              <a:rPr lang="en-US" sz="1000" b="0" dirty="0"/>
              <a:t>, 46(4), 2222-2231. doi:10.1029/2018gl081393. Available at </a:t>
            </a:r>
            <a:r>
              <a:rPr lang="en-US" sz="1000" b="0" u="sng" dirty="0">
                <a:hlinkClick r:id="rId5"/>
              </a:rPr>
              <a:t>http://www.cgd.ucar.edu/staff/cdeser/docs/screen.toe_ice-free_arctic.grl19.</a:t>
            </a:r>
            <a:r>
              <a:rPr lang="en-US" sz="1000" b="0" u="sng" dirty="0" smtClean="0">
                <a:hlinkClick r:id="rId5"/>
              </a:rPr>
              <a:t>pdf</a:t>
            </a:r>
            <a:endParaRPr lang="en-US" sz="1000" b="0" dirty="0"/>
          </a:p>
          <a:p>
            <a:r>
              <a:rPr lang="en-US" sz="1000" b="0" dirty="0"/>
              <a:t>US Environmental Protection Agency</a:t>
            </a:r>
            <a:r>
              <a:rPr lang="en-US" sz="1000" b="0" i="1" dirty="0"/>
              <a:t>. Inventory of U.S. Greenhouse Gas Emissions and Sinks (1990-2017)</a:t>
            </a:r>
            <a:r>
              <a:rPr lang="en-US" sz="1000" b="0" dirty="0"/>
              <a:t>. (2019, April 11). Overview at </a:t>
            </a:r>
            <a:r>
              <a:rPr lang="en-US" sz="1000" b="0" u="sng" dirty="0">
                <a:hlinkClick r:id="rId6"/>
              </a:rPr>
              <a:t>https://www.epa.gov/ghgemissions/inventory-us-greenhouse-gas-emissions-and-sinks</a:t>
            </a:r>
            <a:r>
              <a:rPr lang="en-US" sz="1000" b="0" dirty="0"/>
              <a:t> Full Report at </a:t>
            </a:r>
            <a:r>
              <a:rPr lang="en-US" sz="1000" b="0" u="sng" dirty="0">
                <a:hlinkClick r:id="rId7"/>
              </a:rPr>
              <a:t>https://www.epa.gov/ghgemissions/inventory-us-greenhouse-gas-emissions-and-sinks-1990-</a:t>
            </a:r>
            <a:r>
              <a:rPr lang="en-US" sz="1000" b="0" u="sng" dirty="0" smtClean="0">
                <a:hlinkClick r:id="rId7"/>
              </a:rPr>
              <a:t>2017</a:t>
            </a:r>
            <a:endParaRPr lang="en-US" sz="1000" b="0" dirty="0"/>
          </a:p>
          <a:p>
            <a:r>
              <a:rPr lang="en-US" sz="1000" b="0" dirty="0" err="1"/>
              <a:t>Viñas</a:t>
            </a:r>
            <a:r>
              <a:rPr lang="en-US" sz="1000" b="0" dirty="0"/>
              <a:t>, M., &amp; Rasmussen, C. (2015, August 25). Warming seas, melting ice sheets (R. Garner, Ed.). </a:t>
            </a:r>
            <a:r>
              <a:rPr lang="en-US" sz="1000" b="0" u="sng" dirty="0">
                <a:hlinkClick r:id="rId8"/>
              </a:rPr>
              <a:t>https://www.nasa.gov/feature/goddard/warming-seas-and-melting-ice-</a:t>
            </a:r>
            <a:r>
              <a:rPr lang="en-US" sz="1000" b="0" u="sng" dirty="0" smtClean="0">
                <a:hlinkClick r:id="rId8"/>
              </a:rPr>
              <a:t>sheets</a:t>
            </a:r>
            <a:endParaRPr lang="en-US" sz="1000" b="0" dirty="0"/>
          </a:p>
          <a:p>
            <a:r>
              <a:rPr lang="en-US" sz="1000" b="0" dirty="0"/>
              <a:t>Walther, G., Post, E., Convey, P., </a:t>
            </a:r>
            <a:r>
              <a:rPr lang="en-US" sz="1000" b="0" dirty="0" err="1"/>
              <a:t>Menzel</a:t>
            </a:r>
            <a:r>
              <a:rPr lang="en-US" sz="1000" b="0" dirty="0"/>
              <a:t>, A., Parmesan, C., </a:t>
            </a:r>
            <a:r>
              <a:rPr lang="en-US" sz="1000" b="0" dirty="0" err="1"/>
              <a:t>Beebee</a:t>
            </a:r>
            <a:r>
              <a:rPr lang="en-US" sz="1000" b="0" dirty="0"/>
              <a:t>, T. J., . . . </a:t>
            </a:r>
            <a:r>
              <a:rPr lang="en-US" sz="1000" b="0" dirty="0" err="1"/>
              <a:t>Bairlein</a:t>
            </a:r>
            <a:r>
              <a:rPr lang="en-US" sz="1000" b="0" dirty="0"/>
              <a:t>, F. (2002). Ecological responses to recent climate change. </a:t>
            </a:r>
            <a:r>
              <a:rPr lang="en-US" sz="1000" b="0" i="1" dirty="0"/>
              <a:t>Nature</a:t>
            </a:r>
            <a:r>
              <a:rPr lang="en-US" sz="1000" b="0" dirty="0"/>
              <a:t>, 416(6879), 389-395. doi:10.1038/416389a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367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70372" cy="1371600"/>
          </a:xfrm>
        </p:spPr>
        <p:txBody>
          <a:bodyPr/>
          <a:lstStyle/>
          <a:p>
            <a:r>
              <a:rPr lang="en-US" dirty="0" smtClean="0"/>
              <a:t>Weather vs. climate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575311"/>
            <a:ext cx="3291840" cy="639762"/>
          </a:xfrm>
        </p:spPr>
        <p:txBody>
          <a:bodyPr/>
          <a:lstStyle/>
          <a:p>
            <a:r>
              <a:rPr lang="en-US" u="sng" dirty="0" smtClean="0"/>
              <a:t>weather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52203" y="2264674"/>
            <a:ext cx="4026171" cy="3840480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Short term: today, tomorrow, this week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Forecasts for a local area this week and next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Just this area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One or two plays in a single NFL game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78373" y="1583079"/>
            <a:ext cx="3291840" cy="639762"/>
          </a:xfrm>
        </p:spPr>
        <p:txBody>
          <a:bodyPr/>
          <a:lstStyle/>
          <a:p>
            <a:r>
              <a:rPr lang="en-US" u="sng" dirty="0" smtClean="0"/>
              <a:t>climate</a:t>
            </a:r>
            <a:endParaRPr lang="en-US" u="sng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8373" y="2239591"/>
            <a:ext cx="4299629" cy="4239644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Long term: 30+ years, decades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Patterns of averages over regions, over years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The whole atmosphere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The whole NFL season from draft picks to the Super Bowl</a:t>
            </a:r>
          </a:p>
        </p:txBody>
      </p:sp>
    </p:spTree>
    <p:extLst>
      <p:ext uri="{BB962C8B-B14F-4D97-AF65-F5344CB8AC3E}">
        <p14:creationId xmlns:p14="http://schemas.microsoft.com/office/powerpoint/2010/main" val="3135114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271760" cy="1371600"/>
          </a:xfrm>
        </p:spPr>
        <p:txBody>
          <a:bodyPr/>
          <a:lstStyle/>
          <a:p>
            <a:r>
              <a:rPr lang="en-US" dirty="0" smtClean="0"/>
              <a:t>vocabulary: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sz="2400" u="sng" dirty="0"/>
              <a:t>Climate change</a:t>
            </a:r>
            <a:r>
              <a:rPr lang="en-US" sz="2400" dirty="0"/>
              <a:t>: a long-term shift in the complete set of climate characteristics, caused by a net increase or decrease in atmospheric temperature.</a:t>
            </a:r>
          </a:p>
          <a:p>
            <a:pPr marL="342900" indent="-342900">
              <a:buFont typeface="Arial"/>
              <a:buChar char="•"/>
            </a:pPr>
            <a:r>
              <a:rPr lang="en-US" sz="2400" u="sng" dirty="0" smtClean="0"/>
              <a:t>Global warming</a:t>
            </a:r>
            <a:r>
              <a:rPr lang="en-US" sz="2400" dirty="0" smtClean="0"/>
              <a:t>: a net increase in atmospheric temperature.</a:t>
            </a:r>
            <a:r>
              <a:rPr lang="en-US" sz="2400" u="sng" dirty="0"/>
              <a:t>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Greenhouse gases: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Carbon </a:t>
            </a:r>
            <a:r>
              <a:rPr lang="en-US" sz="2400" dirty="0"/>
              <a:t>dioxide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Methane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Nitrous oxide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Water vapor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Fluorinated gases </a:t>
            </a:r>
            <a:endParaRPr lang="en-US" sz="2400" dirty="0"/>
          </a:p>
          <a:p>
            <a:pPr marL="342900" indent="-342900">
              <a:buFont typeface="Arial"/>
              <a:buChar char="•"/>
            </a:pPr>
            <a:endParaRPr lang="en-US" sz="2400" u="sng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04336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708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Greenhouse effect: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170" y="1211737"/>
            <a:ext cx="8801249" cy="44089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6417321"/>
            <a:ext cx="69562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err="1" smtClean="0"/>
              <a:t>Primack</a:t>
            </a:r>
            <a:r>
              <a:rPr lang="en-US" sz="1200" dirty="0" smtClean="0"/>
              <a:t>, R.B. (2010). </a:t>
            </a:r>
            <a:r>
              <a:rPr lang="en-US" sz="1200" i="1" dirty="0" smtClean="0"/>
              <a:t>Essentials of Conservation Biology. </a:t>
            </a:r>
            <a:r>
              <a:rPr lang="en-US" sz="1200" dirty="0" smtClean="0"/>
              <a:t>5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Ed. Sunderland, MA: </a:t>
            </a:r>
            <a:r>
              <a:rPr lang="en-US" sz="1200" dirty="0" err="1" smtClean="0"/>
              <a:t>Sinauer</a:t>
            </a:r>
            <a:r>
              <a:rPr lang="en-US" sz="1200" dirty="0" smtClean="0"/>
              <a:t>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57442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US" dirty="0" smtClean="0"/>
              <a:t>What causes warming?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W</a:t>
            </a:r>
            <a:r>
              <a:rPr lang="en-US" dirty="0" smtClean="0"/>
              <a:t>ays to warm the planet: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Get more sun to the surface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Reflect less light back into space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Trap more heat (greenhouse gases)</a:t>
            </a:r>
          </a:p>
          <a:p>
            <a:pPr lvl="1" indent="0">
              <a:buNone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Different patterns of warming for each: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W</a:t>
            </a:r>
            <a:r>
              <a:rPr lang="en-US" dirty="0" smtClean="0"/>
              <a:t>arming from greenhouse gases matches the current pattern of warming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Carbon dioxide from burning fossil fuels has caused the majority of the recent increase in greenhouse gases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254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769" y="1182540"/>
            <a:ext cx="8049754" cy="389746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515573"/>
            <a:ext cx="852518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solidFill>
                  <a:srgbClr val="000000"/>
                </a:solidFill>
              </a:rPr>
              <a:t>Source: </a:t>
            </a:r>
            <a:r>
              <a:rPr lang="en-US" sz="1200" dirty="0" err="1">
                <a:solidFill>
                  <a:srgbClr val="000000"/>
                </a:solidFill>
              </a:rPr>
              <a:t>Primack</a:t>
            </a:r>
            <a:r>
              <a:rPr lang="en-US" sz="1200" dirty="0">
                <a:solidFill>
                  <a:srgbClr val="000000"/>
                </a:solidFill>
              </a:rPr>
              <a:t>, R.B. (2010). </a:t>
            </a:r>
            <a:r>
              <a:rPr lang="en-US" sz="1200" i="1" dirty="0">
                <a:solidFill>
                  <a:srgbClr val="000000"/>
                </a:solidFill>
              </a:rPr>
              <a:t>Essentials of Conservation Biology. </a:t>
            </a:r>
            <a:r>
              <a:rPr lang="en-US" sz="1200" dirty="0">
                <a:solidFill>
                  <a:srgbClr val="000000"/>
                </a:solidFill>
              </a:rPr>
              <a:t>5</a:t>
            </a:r>
            <a:r>
              <a:rPr lang="en-US" sz="1200" baseline="30000" dirty="0">
                <a:solidFill>
                  <a:srgbClr val="000000"/>
                </a:solidFill>
              </a:rPr>
              <a:t>th</a:t>
            </a:r>
            <a:r>
              <a:rPr lang="en-US" sz="1200" dirty="0">
                <a:solidFill>
                  <a:srgbClr val="000000"/>
                </a:solidFill>
              </a:rPr>
              <a:t> Ed. Sunderland, MA: </a:t>
            </a:r>
            <a:r>
              <a:rPr lang="en-US" sz="1200" dirty="0" err="1">
                <a:solidFill>
                  <a:srgbClr val="000000"/>
                </a:solidFill>
              </a:rPr>
              <a:t>Sinauer</a:t>
            </a:r>
            <a:r>
              <a:rPr lang="en-US" sz="1200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1216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1628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Hasn’t the climate always been Changing?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Yes, the climate has changed naturally in the past! But that just tells us the climate </a:t>
            </a:r>
            <a:r>
              <a:rPr lang="en-US" i="1" dirty="0" smtClean="0"/>
              <a:t>can </a:t>
            </a:r>
            <a:r>
              <a:rPr lang="en-US" dirty="0" smtClean="0"/>
              <a:t>change naturally, not that the climate is changing naturally </a:t>
            </a:r>
            <a:r>
              <a:rPr lang="en-US" i="1" dirty="0" smtClean="0"/>
              <a:t>now.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There have been periods of cooling and warming.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BUT: any time warming has risen, it’s taken </a:t>
            </a:r>
            <a:r>
              <a:rPr lang="en-US" i="1" dirty="0" smtClean="0"/>
              <a:t>thousands </a:t>
            </a:r>
            <a:r>
              <a:rPr lang="en-US" dirty="0" smtClean="0"/>
              <a:t>of years. We’ve warmed at an unprecedented rate.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What took thousands of years in the past has taken us </a:t>
            </a:r>
            <a:r>
              <a:rPr lang="en-US" i="1" dirty="0" smtClean="0"/>
              <a:t>just since the 1950s.</a:t>
            </a:r>
            <a:r>
              <a:rPr lang="en-US" dirty="0" smtClean="0"/>
              <a:t>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And the </a:t>
            </a:r>
            <a:r>
              <a:rPr lang="en-US" u="sng" dirty="0" smtClean="0"/>
              <a:t>causes</a:t>
            </a:r>
            <a:r>
              <a:rPr lang="en-US" dirty="0" smtClean="0"/>
              <a:t> are different: this is caused by a massive release of carbon dioxide from burning fossil fuels.</a:t>
            </a:r>
          </a:p>
        </p:txBody>
      </p:sp>
    </p:spTree>
    <p:extLst>
      <p:ext uri="{BB962C8B-B14F-4D97-AF65-F5344CB8AC3E}">
        <p14:creationId xmlns:p14="http://schemas.microsoft.com/office/powerpoint/2010/main" val="2141828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7670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Evidence of climate Change: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67940"/>
            <a:ext cx="8531579" cy="543606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Increased temperatures overall; increased incidence of extreme conditions</a:t>
            </a:r>
          </a:p>
          <a:p>
            <a:pPr marL="914400" lvl="1" indent="-457200"/>
            <a:r>
              <a:rPr lang="en-US" dirty="0" smtClean="0"/>
              <a:t>18 of the 19 hottest years on record have occurred since 2001</a:t>
            </a:r>
          </a:p>
          <a:p>
            <a:pPr marL="914400" lvl="1" indent="-457200"/>
            <a:r>
              <a:rPr lang="en-US" dirty="0" smtClean="0"/>
              <a:t>Ex: Storm intensity has increased since 80s, desertification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Melting of glaciers and polar ice: Arctic projected to be ice-free in the summers by mid-century Rising sea levels: 8 inches in the last century, but double that speed in the last 2 decades!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Increase in ocean acidity: increase of 30% since Industrial Revolution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Earlier flowering of plants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Earlier spring activity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Shift in species ranges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Population declines &amp; extinctions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481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No more than 1.5</a:t>
            </a:r>
            <a:r>
              <a:rPr lang="en-US" dirty="0"/>
              <a:t>°</a:t>
            </a:r>
            <a:r>
              <a:rPr lang="en-US" dirty="0" smtClean="0"/>
              <a:t>C by 2100 (IPCC target)</a:t>
            </a:r>
          </a:p>
          <a:p>
            <a:pPr marL="342900" lvl="0" indent="-342900">
              <a:buFont typeface="Arial"/>
              <a:buChar char="•"/>
            </a:pPr>
            <a:r>
              <a:rPr lang="en-US" dirty="0" smtClean="0"/>
              <a:t>For </a:t>
            </a:r>
            <a:r>
              <a:rPr lang="en-US" dirty="0"/>
              <a:t>a 50/50 shot at meeting a goal of 1.5°C by 2100: </a:t>
            </a:r>
            <a:endParaRPr lang="en-US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Emissions </a:t>
            </a:r>
            <a:r>
              <a:rPr lang="en-US" dirty="0"/>
              <a:t>net-zero by 2050</a:t>
            </a:r>
          </a:p>
          <a:p>
            <a:pPr marL="800100" lvl="1" indent="-342900">
              <a:buFont typeface="Arial"/>
              <a:buChar char="•"/>
            </a:pPr>
            <a:r>
              <a:rPr lang="en-US" i="1" dirty="0"/>
              <a:t>And </a:t>
            </a:r>
            <a:r>
              <a:rPr lang="en-US" dirty="0"/>
              <a:t>negative emissions beyond that point 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For better than a 50/50 shot: </a:t>
            </a:r>
          </a:p>
          <a:p>
            <a:pPr marL="800100" lvl="1" indent="-342900">
              <a:buFont typeface="Arial"/>
              <a:buChar char="•"/>
            </a:pPr>
            <a:r>
              <a:rPr lang="en-US" sz="3600" b="1" dirty="0" smtClean="0"/>
              <a:t>Cut emissions 50-65% by 2030</a:t>
            </a:r>
            <a:endParaRPr lang="en-US" sz="3600" b="1" dirty="0"/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endParaRPr lang="en-US" dirty="0"/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r>
              <a:rPr lang="en-US" sz="1200" b="0" dirty="0" smtClean="0"/>
              <a:t>See: IPCC Special Report </a:t>
            </a:r>
            <a:r>
              <a:rPr lang="en-US" sz="1200" b="0" dirty="0">
                <a:hlinkClick r:id="rId3"/>
              </a:rPr>
              <a:t>https://</a:t>
            </a:r>
            <a:r>
              <a:rPr lang="en-US" sz="1200" b="0" dirty="0" err="1">
                <a:hlinkClick r:id="rId3"/>
              </a:rPr>
              <a:t>www.ipcc.ch</a:t>
            </a:r>
            <a:r>
              <a:rPr lang="en-US" sz="1200" b="0" dirty="0">
                <a:hlinkClick r:id="rId3"/>
              </a:rPr>
              <a:t>/sr15/</a:t>
            </a:r>
            <a:endParaRPr lang="en-US" sz="1200" b="0" dirty="0"/>
          </a:p>
          <a:p>
            <a:endParaRPr lang="en-US" dirty="0"/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27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2265</TotalTime>
  <Words>872</Words>
  <Application>Microsoft Macintosh PowerPoint</Application>
  <PresentationFormat>On-screen Show (4:3)</PresentationFormat>
  <Paragraphs>127</Paragraphs>
  <Slides>13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Essential</vt:lpstr>
      <vt:lpstr>Climate change primer</vt:lpstr>
      <vt:lpstr>Weather vs. climate</vt:lpstr>
      <vt:lpstr>vocabulary:</vt:lpstr>
      <vt:lpstr>Greenhouse effect:</vt:lpstr>
      <vt:lpstr>What causes warming?</vt:lpstr>
      <vt:lpstr>PowerPoint Presentation</vt:lpstr>
      <vt:lpstr>Hasn’t the climate always been Changing?</vt:lpstr>
      <vt:lpstr>Evidence of climate Change:</vt:lpstr>
      <vt:lpstr>Targets:</vt:lpstr>
      <vt:lpstr>Where we are:</vt:lpstr>
      <vt:lpstr>Types &amp; Sources  of emissions:</vt:lpstr>
      <vt:lpstr>PowerPoint Presentation</vt:lpstr>
      <vt:lpstr>PowerPoint Presentation</vt:lpstr>
    </vt:vector>
  </TitlesOfParts>
  <Company>BSU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major threats to biodiversity:  synergistic Effects</dc:title>
  <dc:creator>Jennifer Rowland</dc:creator>
  <cp:lastModifiedBy>Jen Rowland</cp:lastModifiedBy>
  <cp:revision>59</cp:revision>
  <dcterms:created xsi:type="dcterms:W3CDTF">2014-10-01T17:01:46Z</dcterms:created>
  <dcterms:modified xsi:type="dcterms:W3CDTF">2019-05-09T20:40:13Z</dcterms:modified>
</cp:coreProperties>
</file>